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83" r:id="rId2"/>
    <p:sldId id="256" r:id="rId3"/>
    <p:sldId id="257" r:id="rId4"/>
    <p:sldId id="258" r:id="rId5"/>
    <p:sldId id="259" r:id="rId6"/>
    <p:sldId id="260" r:id="rId7"/>
    <p:sldId id="261" r:id="rId8"/>
    <p:sldId id="262" r:id="rId9"/>
    <p:sldId id="264" r:id="rId10"/>
    <p:sldId id="263" r:id="rId11"/>
    <p:sldId id="284" r:id="rId12"/>
    <p:sldId id="265" r:id="rId13"/>
    <p:sldId id="266" r:id="rId14"/>
    <p:sldId id="281" r:id="rId15"/>
    <p:sldId id="267" r:id="rId16"/>
    <p:sldId id="268" r:id="rId17"/>
    <p:sldId id="269" r:id="rId18"/>
    <p:sldId id="27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66CC"/>
    <a:srgbClr val="FF3300"/>
    <a:srgbClr val="009999"/>
    <a:srgbClr val="FF9900"/>
    <a:srgbClr val="CC6600"/>
    <a:srgbClr val="990033"/>
    <a:srgbClr val="0000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29714"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29715"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endParaRPr lang="en-US"/>
          </a:p>
        </p:txBody>
      </p:sp>
      <p:sp>
        <p:nvSpPr>
          <p:cNvPr id="21" name="Rectangle 21"/>
          <p:cNvSpPr>
            <a:spLocks noGrp="1" noChangeArrowheads="1"/>
          </p:cNvSpPr>
          <p:nvPr>
            <p:ph type="ftr" sz="quarter" idx="11"/>
          </p:nvPr>
        </p:nvSpPr>
        <p:spPr/>
        <p:txBody>
          <a:bodyPr/>
          <a:lstStyle>
            <a:lvl1pPr>
              <a:defRPr/>
            </a:lvl1pPr>
          </a:lstStyle>
          <a:p>
            <a:pPr>
              <a:defRPr/>
            </a:pPr>
            <a:endParaRPr lang="en-US"/>
          </a:p>
        </p:txBody>
      </p:sp>
      <p:sp>
        <p:nvSpPr>
          <p:cNvPr id="22" name="Rectangle 22"/>
          <p:cNvSpPr>
            <a:spLocks noGrp="1" noChangeArrowheads="1"/>
          </p:cNvSpPr>
          <p:nvPr>
            <p:ph type="sldNum" sz="quarter" idx="12"/>
          </p:nvPr>
        </p:nvSpPr>
        <p:spPr/>
        <p:txBody>
          <a:bodyPr/>
          <a:lstStyle>
            <a:lvl1pPr>
              <a:defRPr/>
            </a:lvl1pPr>
          </a:lstStyle>
          <a:p>
            <a:pPr>
              <a:defRPr/>
            </a:pPr>
            <a:fld id="{C5816749-0979-4964-B11D-62517D9855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4656610A-3661-48D2-9208-F0905390B2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C3CBBFE4-1C0A-4D8F-8747-28837248CCE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FE278DD5-F047-40FE-846D-3778048C231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3A129E7F-0816-4BED-80D1-9C3EBDFB507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2D67D864-2417-41C5-9783-A2DD585A4EB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49FE6353-B4CF-4442-A8FE-E161A396F27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06F7DB87-DF5C-4E19-91EF-272C7A7729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2E1977EF-AE02-4309-9441-0C4BAD4CB1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E97136F3-E3F1-4770-9C23-434F40EE2B9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5083708D-C4FD-4C6C-9B7B-AF9766F7FF7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9BE51C30-F65E-45AC-94B7-8AB495D157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716463" y="5345113"/>
            <a:ext cx="4427537" cy="1512887"/>
            <a:chOff x="2971" y="3367"/>
            <a:chExt cx="2789" cy="953"/>
          </a:xfrm>
        </p:grpSpPr>
        <p:sp>
          <p:nvSpPr>
            <p:cNvPr id="1032"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2867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7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7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7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868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28690"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8691"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p>
        </p:txBody>
      </p:sp>
      <p:sp>
        <p:nvSpPr>
          <p:cNvPr id="28692"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n-US"/>
          </a:p>
        </p:txBody>
      </p:sp>
      <p:sp>
        <p:nvSpPr>
          <p:cNvPr id="28693"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2CF89A9F-1369-4945-9E36-9704DD06F848}" type="slidenum">
              <a:rPr lang="en-US"/>
              <a:pPr>
                <a:defRPr/>
              </a:pPr>
              <a:t>‹#›</a:t>
            </a:fld>
            <a:endParaRPr lang="en-US"/>
          </a:p>
        </p:txBody>
      </p:sp>
      <p:sp>
        <p:nvSpPr>
          <p:cNvPr id="2869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7.wmf"/><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5.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5.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5.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5.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wmf"/><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10.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wmf"/><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16.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wmf"/><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wmf"/><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7.wmf"/><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9.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7.wmf"/><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946900"/>
            <a:chOff x="0" y="-8"/>
            <a:chExt cx="5760" cy="4376"/>
          </a:xfrm>
        </p:grpSpPr>
        <p:sp>
          <p:nvSpPr>
            <p:cNvPr id="3082" name="Rectangle 4"/>
            <p:cNvSpPr>
              <a:spLocks noChangeArrowheads="1"/>
            </p:cNvSpPr>
            <p:nvPr/>
          </p:nvSpPr>
          <p:spPr bwMode="auto">
            <a:xfrm rot="2864693">
              <a:off x="2356" y="1012"/>
              <a:ext cx="1104" cy="1096"/>
            </a:xfrm>
            <a:prstGeom prst="rect">
              <a:avLst/>
            </a:prstGeom>
            <a:solidFill>
              <a:srgbClr val="0099FF"/>
            </a:solidFill>
            <a:ln w="76200">
              <a:solidFill>
                <a:srgbClr val="003366"/>
              </a:solidFill>
              <a:miter lim="800000"/>
              <a:headEnd/>
              <a:tailEnd/>
            </a:ln>
          </p:spPr>
          <p:txBody>
            <a:bodyPr wrap="none" anchor="ctr"/>
            <a:lstStyle/>
            <a:p>
              <a:endParaRPr lang="en-US">
                <a:latin typeface="Arial" charset="0"/>
              </a:endParaRPr>
            </a:p>
          </p:txBody>
        </p:sp>
        <p:sp>
          <p:nvSpPr>
            <p:cNvPr id="3083" name="Oval 5"/>
            <p:cNvSpPr>
              <a:spLocks noChangeArrowheads="1"/>
            </p:cNvSpPr>
            <p:nvPr/>
          </p:nvSpPr>
          <p:spPr bwMode="auto">
            <a:xfrm>
              <a:off x="2660" y="1308"/>
              <a:ext cx="472" cy="472"/>
            </a:xfrm>
            <a:prstGeom prst="ellipse">
              <a:avLst/>
            </a:prstGeom>
            <a:solidFill>
              <a:srgbClr val="990000"/>
            </a:solidFill>
            <a:ln w="76200" cmpd="tri">
              <a:solidFill>
                <a:schemeClr val="tx1"/>
              </a:solidFill>
              <a:round/>
              <a:headEnd/>
              <a:tailEnd/>
            </a:ln>
            <a:effectLst>
              <a:outerShdw dist="35921" dir="2700000" algn="ctr" rotWithShape="0">
                <a:schemeClr val="bg2"/>
              </a:outerShdw>
            </a:effectLst>
          </p:spPr>
          <p:txBody>
            <a:bodyPr wrap="none" anchor="ctr"/>
            <a:lstStyle/>
            <a:p>
              <a:pPr algn="ctr">
                <a:defRPr/>
              </a:pPr>
              <a:r>
                <a:rPr lang="en-US" sz="3200">
                  <a:solidFill>
                    <a:schemeClr val="bg2"/>
                  </a:solidFill>
                  <a:latin typeface="Arial" charset="0"/>
                </a:rPr>
                <a:t>GD</a:t>
              </a:r>
              <a:endParaRPr lang="en-US">
                <a:latin typeface="Arial" charset="0"/>
              </a:endParaRPr>
            </a:p>
          </p:txBody>
        </p:sp>
        <p:pic>
          <p:nvPicPr>
            <p:cNvPr id="3084" name="Picture 6" descr="roedblomst017"/>
            <p:cNvPicPr>
              <a:picLocks noChangeAspect="1" noChangeArrowheads="1" noCrop="1"/>
            </p:cNvPicPr>
            <p:nvPr/>
          </p:nvPicPr>
          <p:blipFill>
            <a:blip r:embed="rId2"/>
            <a:srcRect/>
            <a:stretch>
              <a:fillRect/>
            </a:stretch>
          </p:blipFill>
          <p:spPr bwMode="auto">
            <a:xfrm>
              <a:off x="3744" y="1632"/>
              <a:ext cx="864" cy="764"/>
            </a:xfrm>
            <a:prstGeom prst="rect">
              <a:avLst/>
            </a:prstGeom>
            <a:noFill/>
            <a:ln w="9525">
              <a:noFill/>
              <a:miter lim="800000"/>
              <a:headEnd/>
              <a:tailEnd/>
            </a:ln>
          </p:spPr>
        </p:pic>
        <p:pic>
          <p:nvPicPr>
            <p:cNvPr id="3085" name="Picture 7" descr="roedblomst017"/>
            <p:cNvPicPr>
              <a:picLocks noChangeAspect="1" noChangeArrowheads="1" noCrop="1"/>
            </p:cNvPicPr>
            <p:nvPr/>
          </p:nvPicPr>
          <p:blipFill>
            <a:blip r:embed="rId2"/>
            <a:srcRect/>
            <a:stretch>
              <a:fillRect/>
            </a:stretch>
          </p:blipFill>
          <p:spPr bwMode="auto">
            <a:xfrm>
              <a:off x="1248" y="1650"/>
              <a:ext cx="816" cy="691"/>
            </a:xfrm>
            <a:prstGeom prst="rect">
              <a:avLst/>
            </a:prstGeom>
            <a:noFill/>
            <a:ln w="9525">
              <a:noFill/>
              <a:miter lim="800000"/>
              <a:headEnd/>
              <a:tailEnd/>
            </a:ln>
          </p:spPr>
        </p:pic>
        <p:pic>
          <p:nvPicPr>
            <p:cNvPr id="3086" name="Picture 8" descr="Picture11"/>
            <p:cNvPicPr>
              <a:picLocks noChangeAspect="1" noChangeArrowheads="1"/>
            </p:cNvPicPr>
            <p:nvPr/>
          </p:nvPicPr>
          <p:blipFill>
            <a:blip r:embed="rId3"/>
            <a:srcRect/>
            <a:stretch>
              <a:fillRect/>
            </a:stretch>
          </p:blipFill>
          <p:spPr bwMode="auto">
            <a:xfrm flipH="1">
              <a:off x="384" y="2832"/>
              <a:ext cx="1282" cy="1277"/>
            </a:xfrm>
            <a:prstGeom prst="rect">
              <a:avLst/>
            </a:prstGeom>
            <a:noFill/>
            <a:ln w="9525">
              <a:noFill/>
              <a:miter lim="800000"/>
              <a:headEnd/>
              <a:tailEnd/>
            </a:ln>
          </p:spPr>
        </p:pic>
        <p:pic>
          <p:nvPicPr>
            <p:cNvPr id="3087" name="Picture 9" descr="smalborg[1]"/>
            <p:cNvPicPr>
              <a:picLocks noChangeAspect="1" noChangeArrowheads="1" noCrop="1"/>
            </p:cNvPicPr>
            <p:nvPr/>
          </p:nvPicPr>
          <p:blipFill>
            <a:blip r:embed="rId4"/>
            <a:srcRect/>
            <a:stretch>
              <a:fillRect/>
            </a:stretch>
          </p:blipFill>
          <p:spPr bwMode="auto">
            <a:xfrm>
              <a:off x="0" y="4176"/>
              <a:ext cx="5760" cy="144"/>
            </a:xfrm>
            <a:prstGeom prst="rect">
              <a:avLst/>
            </a:prstGeom>
            <a:noFill/>
            <a:ln w="9525">
              <a:noFill/>
              <a:miter lim="800000"/>
              <a:headEnd/>
              <a:tailEnd/>
            </a:ln>
          </p:spPr>
        </p:pic>
        <p:pic>
          <p:nvPicPr>
            <p:cNvPr id="3088" name="Picture 10" descr="smalborg[1]"/>
            <p:cNvPicPr>
              <a:picLocks noChangeAspect="1" noChangeArrowheads="1" noCrop="1"/>
            </p:cNvPicPr>
            <p:nvPr/>
          </p:nvPicPr>
          <p:blipFill>
            <a:blip r:embed="rId4"/>
            <a:srcRect/>
            <a:stretch>
              <a:fillRect/>
            </a:stretch>
          </p:blipFill>
          <p:spPr bwMode="auto">
            <a:xfrm>
              <a:off x="0" y="0"/>
              <a:ext cx="5760" cy="96"/>
            </a:xfrm>
            <a:prstGeom prst="rect">
              <a:avLst/>
            </a:prstGeom>
            <a:noFill/>
            <a:ln w="9525">
              <a:noFill/>
              <a:miter lim="800000"/>
              <a:headEnd/>
              <a:tailEnd/>
            </a:ln>
          </p:spPr>
        </p:pic>
        <p:pic>
          <p:nvPicPr>
            <p:cNvPr id="3089" name="Picture 12" descr="smalborg[1]"/>
            <p:cNvPicPr>
              <a:picLocks noChangeAspect="1" noChangeArrowheads="1" noCrop="1"/>
            </p:cNvPicPr>
            <p:nvPr/>
          </p:nvPicPr>
          <p:blipFill>
            <a:blip r:embed="rId4"/>
            <a:srcRect/>
            <a:stretch>
              <a:fillRect/>
            </a:stretch>
          </p:blipFill>
          <p:spPr bwMode="auto">
            <a:xfrm rot="-5400000">
              <a:off x="-2028" y="2020"/>
              <a:ext cx="4368" cy="312"/>
            </a:xfrm>
            <a:prstGeom prst="rect">
              <a:avLst/>
            </a:prstGeom>
            <a:noFill/>
            <a:ln w="9525">
              <a:noFill/>
              <a:miter lim="800000"/>
              <a:headEnd/>
              <a:tailEnd/>
            </a:ln>
          </p:spPr>
        </p:pic>
        <p:pic>
          <p:nvPicPr>
            <p:cNvPr id="3090" name="Picture 13" descr="smalborg[1]"/>
            <p:cNvPicPr>
              <a:picLocks noChangeAspect="1" noChangeArrowheads="1" noCrop="1"/>
            </p:cNvPicPr>
            <p:nvPr/>
          </p:nvPicPr>
          <p:blipFill>
            <a:blip r:embed="rId4"/>
            <a:srcRect/>
            <a:stretch>
              <a:fillRect/>
            </a:stretch>
          </p:blipFill>
          <p:spPr bwMode="auto">
            <a:xfrm rot="-5400000">
              <a:off x="3420" y="2028"/>
              <a:ext cx="4368" cy="312"/>
            </a:xfrm>
            <a:prstGeom prst="rect">
              <a:avLst/>
            </a:prstGeom>
            <a:noFill/>
            <a:ln w="9525">
              <a:noFill/>
              <a:miter lim="800000"/>
              <a:headEnd/>
              <a:tailEnd/>
            </a:ln>
          </p:spPr>
        </p:pic>
      </p:grpSp>
      <p:sp>
        <p:nvSpPr>
          <p:cNvPr id="3075" name="Text Box 15"/>
          <p:cNvSpPr txBox="1">
            <a:spLocks noChangeArrowheads="1"/>
          </p:cNvSpPr>
          <p:nvPr/>
        </p:nvSpPr>
        <p:spPr bwMode="auto">
          <a:xfrm>
            <a:off x="2438400" y="4648200"/>
            <a:ext cx="4419600" cy="366713"/>
          </a:xfrm>
          <a:prstGeom prst="rect">
            <a:avLst/>
          </a:prstGeom>
          <a:solidFill>
            <a:srgbClr val="FEA0A0">
              <a:alpha val="0"/>
            </a:srgbClr>
          </a:solidFill>
          <a:ln w="9525">
            <a:noFill/>
            <a:miter lim="800000"/>
            <a:headEnd/>
            <a:tailEnd/>
          </a:ln>
        </p:spPr>
        <p:txBody>
          <a:bodyPr>
            <a:spAutoFit/>
          </a:bodyPr>
          <a:lstStyle/>
          <a:p>
            <a:pPr>
              <a:spcBef>
                <a:spcPct val="50000"/>
              </a:spcBef>
            </a:pPr>
            <a:r>
              <a:rPr lang="en-US">
                <a:latin typeface="Arial" charset="0"/>
              </a:rPr>
              <a:t> </a:t>
            </a:r>
          </a:p>
        </p:txBody>
      </p:sp>
      <p:pic>
        <p:nvPicPr>
          <p:cNvPr id="3076" name="Picture 16" descr="Picture11"/>
          <p:cNvPicPr>
            <a:picLocks noChangeAspect="1" noChangeArrowheads="1"/>
          </p:cNvPicPr>
          <p:nvPr/>
        </p:nvPicPr>
        <p:blipFill>
          <a:blip r:embed="rId3"/>
          <a:srcRect/>
          <a:stretch>
            <a:fillRect/>
          </a:stretch>
        </p:blipFill>
        <p:spPr bwMode="auto">
          <a:xfrm>
            <a:off x="6096000" y="4114800"/>
            <a:ext cx="2417763" cy="2408238"/>
          </a:xfrm>
          <a:prstGeom prst="rect">
            <a:avLst/>
          </a:prstGeom>
          <a:noFill/>
          <a:ln w="9525">
            <a:noFill/>
            <a:miter lim="800000"/>
            <a:headEnd/>
            <a:tailEnd/>
          </a:ln>
        </p:spPr>
      </p:pic>
      <p:sp>
        <p:nvSpPr>
          <p:cNvPr id="3077" name="Rectangle 17"/>
          <p:cNvSpPr>
            <a:spLocks noChangeArrowheads="1"/>
          </p:cNvSpPr>
          <p:nvPr/>
        </p:nvSpPr>
        <p:spPr bwMode="auto">
          <a:xfrm>
            <a:off x="1981200" y="4267200"/>
            <a:ext cx="4953000" cy="579438"/>
          </a:xfrm>
          <a:prstGeom prst="rect">
            <a:avLst/>
          </a:prstGeom>
          <a:noFill/>
          <a:ln w="9525">
            <a:noFill/>
            <a:miter lim="800000"/>
            <a:headEnd/>
            <a:tailEnd/>
          </a:ln>
        </p:spPr>
        <p:txBody>
          <a:bodyPr>
            <a:spAutoFit/>
          </a:bodyPr>
          <a:lstStyle/>
          <a:p>
            <a:r>
              <a:rPr lang="en-US" sz="3200" b="1">
                <a:solidFill>
                  <a:srgbClr val="0000FF"/>
                </a:solidFill>
                <a:latin typeface="Arial" charset="0"/>
              </a:rPr>
              <a:t>Môn:  </a:t>
            </a:r>
            <a:r>
              <a:rPr lang="en-US" sz="2400" b="1">
                <a:solidFill>
                  <a:srgbClr val="0000FF"/>
                </a:solidFill>
                <a:latin typeface="Arial" charset="0"/>
              </a:rPr>
              <a:t> </a:t>
            </a:r>
            <a:r>
              <a:rPr lang="en-US" sz="2400" b="1">
                <a:solidFill>
                  <a:srgbClr val="0000FF"/>
                </a:solidFill>
              </a:rPr>
              <a:t>  LUYỆN TỪ VÀ CÂU</a:t>
            </a:r>
          </a:p>
        </p:txBody>
      </p:sp>
      <p:pic>
        <p:nvPicPr>
          <p:cNvPr id="3078" name="Picture 11" descr="E:\image\Y.Best.hinhdong\Dove-02-june.gif"/>
          <p:cNvPicPr>
            <a:picLocks noChangeAspect="1" noChangeArrowheads="1" noCrop="1"/>
          </p:cNvPicPr>
          <p:nvPr/>
        </p:nvPicPr>
        <p:blipFill>
          <a:blip r:embed="rId5"/>
          <a:srcRect/>
          <a:stretch>
            <a:fillRect/>
          </a:stretch>
        </p:blipFill>
        <p:spPr bwMode="auto">
          <a:xfrm rot="-1888897">
            <a:off x="609600" y="990600"/>
            <a:ext cx="1295400" cy="660400"/>
          </a:xfrm>
          <a:prstGeom prst="rect">
            <a:avLst/>
          </a:prstGeom>
          <a:noFill/>
          <a:ln w="9525">
            <a:noFill/>
            <a:miter lim="800000"/>
            <a:headEnd/>
            <a:tailEnd/>
          </a:ln>
        </p:spPr>
      </p:pic>
      <p:pic>
        <p:nvPicPr>
          <p:cNvPr id="3079" name="Picture 11" descr="E:\image\Y.Best.hinhdong\Dove-02-june.gif"/>
          <p:cNvPicPr>
            <a:picLocks noChangeAspect="1" noChangeArrowheads="1" noCrop="1"/>
          </p:cNvPicPr>
          <p:nvPr/>
        </p:nvPicPr>
        <p:blipFill>
          <a:blip r:embed="rId5"/>
          <a:srcRect/>
          <a:stretch>
            <a:fillRect/>
          </a:stretch>
        </p:blipFill>
        <p:spPr bwMode="auto">
          <a:xfrm rot="-565622">
            <a:off x="7467600" y="0"/>
            <a:ext cx="1295400" cy="660400"/>
          </a:xfrm>
          <a:prstGeom prst="rect">
            <a:avLst/>
          </a:prstGeom>
          <a:noFill/>
          <a:ln w="9525">
            <a:noFill/>
            <a:miter lim="800000"/>
            <a:headEnd/>
            <a:tailEnd/>
          </a:ln>
        </p:spPr>
      </p:pic>
      <p:pic>
        <p:nvPicPr>
          <p:cNvPr id="3080" name="Picture 11" descr="E:\image\Y.Best.hinhdong\Dove-02-june.gif"/>
          <p:cNvPicPr>
            <a:picLocks noChangeAspect="1" noChangeArrowheads="1" noCrop="1"/>
          </p:cNvPicPr>
          <p:nvPr/>
        </p:nvPicPr>
        <p:blipFill>
          <a:blip r:embed="rId5"/>
          <a:srcRect/>
          <a:stretch>
            <a:fillRect/>
          </a:stretch>
        </p:blipFill>
        <p:spPr bwMode="auto">
          <a:xfrm>
            <a:off x="1600200" y="228600"/>
            <a:ext cx="1295400" cy="660400"/>
          </a:xfrm>
          <a:prstGeom prst="rect">
            <a:avLst/>
          </a:prstGeom>
          <a:noFill/>
          <a:ln w="9525">
            <a:noFill/>
            <a:miter lim="800000"/>
            <a:headEnd/>
            <a:tailEnd/>
          </a:ln>
        </p:spPr>
      </p:pic>
      <p:pic>
        <p:nvPicPr>
          <p:cNvPr id="3081" name="Picture 11" descr="E:\image\Y.Best.hinhdong\Dove-02-june.gif"/>
          <p:cNvPicPr>
            <a:picLocks noChangeAspect="1" noChangeArrowheads="1" noCrop="1"/>
          </p:cNvPicPr>
          <p:nvPr/>
        </p:nvPicPr>
        <p:blipFill>
          <a:blip r:embed="rId5"/>
          <a:srcRect/>
          <a:stretch>
            <a:fillRect/>
          </a:stretch>
        </p:blipFill>
        <p:spPr bwMode="auto">
          <a:xfrm>
            <a:off x="6553200" y="685800"/>
            <a:ext cx="1295400" cy="66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2291"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2292"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2293"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2294" name="Text Box 12"/>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2295" name="Text Box 13"/>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9230" name="Text Box 14"/>
          <p:cNvSpPr txBox="1">
            <a:spLocks noChangeArrowheads="1"/>
          </p:cNvSpPr>
          <p:nvPr/>
        </p:nvSpPr>
        <p:spPr bwMode="auto">
          <a:xfrm>
            <a:off x="533400" y="1371600"/>
            <a:ext cx="8001000" cy="369888"/>
          </a:xfrm>
          <a:prstGeom prst="rect">
            <a:avLst/>
          </a:prstGeom>
          <a:noFill/>
          <a:ln w="9525">
            <a:noFill/>
            <a:miter lim="800000"/>
            <a:headEnd/>
            <a:tailEnd/>
          </a:ln>
        </p:spPr>
        <p:txBody>
          <a:bodyPr>
            <a:spAutoFit/>
          </a:bodyPr>
          <a:lstStyle/>
          <a:p>
            <a:pPr>
              <a:spcBef>
                <a:spcPct val="50000"/>
              </a:spcBef>
            </a:pPr>
            <a:r>
              <a:rPr lang="en-US">
                <a:latin typeface="Arial" charset="0"/>
              </a:rPr>
              <a:t>+ Đồn biên phòng: nơi tổ chức cơ sở của các chú công an đóng và làm việc.</a:t>
            </a:r>
          </a:p>
        </p:txBody>
      </p:sp>
      <p:sp>
        <p:nvSpPr>
          <p:cNvPr id="9231" name="Text Box 15"/>
          <p:cNvSpPr txBox="1">
            <a:spLocks noChangeArrowheads="1"/>
          </p:cNvSpPr>
          <p:nvPr/>
        </p:nvSpPr>
        <p:spPr bwMode="auto">
          <a:xfrm>
            <a:off x="533400" y="2895600"/>
            <a:ext cx="7315200" cy="366713"/>
          </a:xfrm>
          <a:prstGeom prst="rect">
            <a:avLst/>
          </a:prstGeom>
          <a:noFill/>
          <a:ln w="9525">
            <a:noFill/>
            <a:miter lim="800000"/>
            <a:headEnd/>
            <a:tailEnd/>
          </a:ln>
        </p:spPr>
        <p:txBody>
          <a:bodyPr>
            <a:spAutoFit/>
          </a:bodyPr>
          <a:lstStyle/>
          <a:p>
            <a:pPr>
              <a:spcBef>
                <a:spcPct val="50000"/>
              </a:spcBef>
            </a:pPr>
            <a:r>
              <a:rPr lang="en-US">
                <a:latin typeface="Arial" charset="0"/>
              </a:rPr>
              <a:t>+ Xét xử: xem xét và xử các vụ án</a:t>
            </a:r>
          </a:p>
        </p:txBody>
      </p:sp>
      <p:sp>
        <p:nvSpPr>
          <p:cNvPr id="9232" name="Text Box 16"/>
          <p:cNvSpPr txBox="1">
            <a:spLocks noChangeArrowheads="1"/>
          </p:cNvSpPr>
          <p:nvPr/>
        </p:nvSpPr>
        <p:spPr bwMode="auto">
          <a:xfrm>
            <a:off x="762000" y="1905000"/>
            <a:ext cx="8382000" cy="369888"/>
          </a:xfrm>
          <a:prstGeom prst="rect">
            <a:avLst/>
          </a:prstGeom>
          <a:noFill/>
          <a:ln w="9525">
            <a:noFill/>
            <a:miter lim="800000"/>
            <a:headEnd/>
            <a:tailEnd/>
          </a:ln>
        </p:spPr>
        <p:txBody>
          <a:bodyPr>
            <a:spAutoFit/>
          </a:bodyPr>
          <a:lstStyle/>
          <a:p>
            <a:pPr>
              <a:spcBef>
                <a:spcPct val="50000"/>
              </a:spcBef>
            </a:pPr>
            <a:r>
              <a:rPr lang="en-US">
                <a:latin typeface="Arial" charset="0"/>
              </a:rPr>
              <a:t>+ Toà án: Cơ quan nhà nước có nhiệm vụ xét xử các vụ phạm pháp, kiện tụng</a:t>
            </a:r>
          </a:p>
        </p:txBody>
      </p:sp>
      <p:sp>
        <p:nvSpPr>
          <p:cNvPr id="9234" name="Text Box 18"/>
          <p:cNvSpPr txBox="1">
            <a:spLocks noChangeArrowheads="1"/>
          </p:cNvSpPr>
          <p:nvPr/>
        </p:nvSpPr>
        <p:spPr bwMode="auto">
          <a:xfrm>
            <a:off x="914400" y="2971800"/>
            <a:ext cx="8229600" cy="641350"/>
          </a:xfrm>
          <a:prstGeom prst="rect">
            <a:avLst/>
          </a:prstGeom>
          <a:noFill/>
          <a:ln w="9525">
            <a:noFill/>
            <a:miter lim="800000"/>
            <a:headEnd/>
            <a:tailEnd/>
          </a:ln>
        </p:spPr>
        <p:txBody>
          <a:bodyPr>
            <a:spAutoFit/>
          </a:bodyPr>
          <a:lstStyle/>
          <a:p>
            <a:pPr>
              <a:spcBef>
                <a:spcPct val="50000"/>
              </a:spcBef>
            </a:pPr>
            <a:r>
              <a:rPr lang="en-US">
                <a:latin typeface="Arial" charset="0"/>
              </a:rPr>
              <a:t>+ Cảnh giác:  có sự chú ý thường xuyên để kíp thời phát hiện âm mưu hoặc hành động. </a:t>
            </a:r>
          </a:p>
        </p:txBody>
      </p:sp>
      <p:sp>
        <p:nvSpPr>
          <p:cNvPr id="9236" name="Text Box 20"/>
          <p:cNvSpPr txBox="1">
            <a:spLocks noChangeArrowheads="1"/>
          </p:cNvSpPr>
          <p:nvPr/>
        </p:nvSpPr>
        <p:spPr bwMode="auto">
          <a:xfrm>
            <a:off x="762000" y="2209800"/>
            <a:ext cx="8382000" cy="641350"/>
          </a:xfrm>
          <a:prstGeom prst="rect">
            <a:avLst/>
          </a:prstGeom>
          <a:noFill/>
          <a:ln w="9525">
            <a:noFill/>
            <a:miter lim="800000"/>
            <a:headEnd/>
            <a:tailEnd/>
          </a:ln>
        </p:spPr>
        <p:txBody>
          <a:bodyPr>
            <a:spAutoFit/>
          </a:bodyPr>
          <a:lstStyle/>
          <a:p>
            <a:pPr>
              <a:spcBef>
                <a:spcPct val="50000"/>
              </a:spcBef>
            </a:pPr>
            <a:r>
              <a:rPr lang="en-US">
                <a:latin typeface="Arial" charset="0"/>
              </a:rPr>
              <a:t> +Thẩm phán: người của toà án, có nhiệm vụ điều tra, hoà giải, truy tố hay xét xử các vụ án.</a:t>
            </a:r>
          </a:p>
        </p:txBody>
      </p:sp>
      <p:sp>
        <p:nvSpPr>
          <p:cNvPr id="9237" name="Text Box 21"/>
          <p:cNvSpPr txBox="1">
            <a:spLocks noChangeArrowheads="1"/>
          </p:cNvSpPr>
          <p:nvPr/>
        </p:nvSpPr>
        <p:spPr bwMode="auto">
          <a:xfrm>
            <a:off x="685800" y="3124200"/>
            <a:ext cx="7391400" cy="366713"/>
          </a:xfrm>
          <a:prstGeom prst="rect">
            <a:avLst/>
          </a:prstGeom>
          <a:noFill/>
          <a:ln w="9525">
            <a:noFill/>
            <a:miter lim="800000"/>
            <a:headEnd/>
            <a:tailEnd/>
          </a:ln>
        </p:spPr>
        <p:txBody>
          <a:bodyPr>
            <a:spAutoFit/>
          </a:bodyPr>
          <a:lstStyle/>
          <a:p>
            <a:pPr>
              <a:spcBef>
                <a:spcPct val="50000"/>
              </a:spcBef>
            </a:pPr>
            <a:r>
              <a:rPr lang="en-US">
                <a:latin typeface="Arial" charset="0"/>
              </a:rPr>
              <a:t>+  Bảo mật: giữ bí mật của nhà nước, của tổ chức. </a:t>
            </a:r>
          </a:p>
        </p:txBody>
      </p:sp>
      <p:grpSp>
        <p:nvGrpSpPr>
          <p:cNvPr id="12302" name="Group 22"/>
          <p:cNvGrpSpPr>
            <a:grpSpLocks/>
          </p:cNvGrpSpPr>
          <p:nvPr/>
        </p:nvGrpSpPr>
        <p:grpSpPr bwMode="auto">
          <a:xfrm>
            <a:off x="381000" y="5029200"/>
            <a:ext cx="1371600" cy="1524000"/>
            <a:chOff x="2200" y="2796"/>
            <a:chExt cx="1451" cy="1360"/>
          </a:xfrm>
        </p:grpSpPr>
        <p:pic>
          <p:nvPicPr>
            <p:cNvPr id="12304" name="Picture 23"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12305" name="Picture 24"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
        <p:nvSpPr>
          <p:cNvPr id="9241" name="Text Box 25"/>
          <p:cNvSpPr txBox="1">
            <a:spLocks noChangeArrowheads="1"/>
          </p:cNvSpPr>
          <p:nvPr/>
        </p:nvSpPr>
        <p:spPr bwMode="auto">
          <a:xfrm>
            <a:off x="304800" y="1295400"/>
            <a:ext cx="8153400" cy="366713"/>
          </a:xfrm>
          <a:prstGeom prst="rect">
            <a:avLst/>
          </a:prstGeom>
          <a:noFill/>
          <a:ln w="9525">
            <a:noFill/>
            <a:miter lim="800000"/>
            <a:headEnd/>
            <a:tailEnd/>
          </a:ln>
        </p:spPr>
        <p:txBody>
          <a:bodyPr>
            <a:spAutoFit/>
          </a:bodyPr>
          <a:lstStyle/>
          <a:p>
            <a:pPr>
              <a:spcBef>
                <a:spcPct val="50000"/>
              </a:spcBef>
            </a:pPr>
            <a:r>
              <a:rPr lang="en-US">
                <a:latin typeface="Arial" charset="0"/>
              </a:rPr>
              <a:t>+ Công an: Cơ quan nhà nước chuyên giữ gìn trật tự, an ninh chung.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241"/>
                                        </p:tgtEl>
                                        <p:attrNameLst>
                                          <p:attrName>style.visibility</p:attrName>
                                        </p:attrNameLst>
                                      </p:cBhvr>
                                      <p:to>
                                        <p:strVal val="visible"/>
                                      </p:to>
                                    </p:set>
                                    <p:animEffect transition="in" filter="plus(in)">
                                      <p:cBhvr>
                                        <p:cTn id="7" dur="2000"/>
                                        <p:tgtEl>
                                          <p:spTgt spid="92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xit" presetSubtype="16" fill="hold" grpId="1" nodeType="clickEffect">
                                  <p:stCondLst>
                                    <p:cond delay="0"/>
                                  </p:stCondLst>
                                  <p:childTnLst>
                                    <p:animEffect transition="out" filter="circle(in)">
                                      <p:cBhvr>
                                        <p:cTn id="11" dur="2000"/>
                                        <p:tgtEl>
                                          <p:spTgt spid="9241"/>
                                        </p:tgtEl>
                                      </p:cBhvr>
                                    </p:animEffect>
                                    <p:set>
                                      <p:cBhvr>
                                        <p:cTn id="12" dur="1" fill="hold">
                                          <p:stCondLst>
                                            <p:cond delay="1999"/>
                                          </p:stCondLst>
                                        </p:cTn>
                                        <p:tgtEl>
                                          <p:spTgt spid="9241"/>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230"/>
                                        </p:tgtEl>
                                        <p:attrNameLst>
                                          <p:attrName>style.visibility</p:attrName>
                                        </p:attrNameLst>
                                      </p:cBhvr>
                                      <p:to>
                                        <p:strVal val="visible"/>
                                      </p:to>
                                    </p:set>
                                    <p:animEffect transition="in" filter="box(in)">
                                      <p:cBhvr>
                                        <p:cTn id="17" dur="500"/>
                                        <p:tgtEl>
                                          <p:spTgt spid="92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xit" presetSubtype="16" fill="hold" grpId="1" nodeType="clickEffect">
                                  <p:stCondLst>
                                    <p:cond delay="0"/>
                                  </p:stCondLst>
                                  <p:childTnLst>
                                    <p:animEffect transition="out" filter="circle(in)">
                                      <p:cBhvr>
                                        <p:cTn id="21" dur="2000"/>
                                        <p:tgtEl>
                                          <p:spTgt spid="9230"/>
                                        </p:tgtEl>
                                      </p:cBhvr>
                                    </p:animEffect>
                                    <p:set>
                                      <p:cBhvr>
                                        <p:cTn id="22" dur="1" fill="hold">
                                          <p:stCondLst>
                                            <p:cond delay="1999"/>
                                          </p:stCondLst>
                                        </p:cTn>
                                        <p:tgtEl>
                                          <p:spTgt spid="923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9232"/>
                                        </p:tgtEl>
                                        <p:attrNameLst>
                                          <p:attrName>style.visibility</p:attrName>
                                        </p:attrNameLst>
                                      </p:cBhvr>
                                      <p:to>
                                        <p:strVal val="visible"/>
                                      </p:to>
                                    </p:set>
                                    <p:animEffect transition="in" filter="strips(downLeft)">
                                      <p:cBhvr>
                                        <p:cTn id="27" dur="500"/>
                                        <p:tgtEl>
                                          <p:spTgt spid="92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xit" presetSubtype="4" fill="hold" grpId="1" nodeType="clickEffect">
                                  <p:stCondLst>
                                    <p:cond delay="0"/>
                                  </p:stCondLst>
                                  <p:childTnLst>
                                    <p:anim calcmode="lin" valueType="num">
                                      <p:cBhvr additive="base">
                                        <p:cTn id="31" dur="500"/>
                                        <p:tgtEl>
                                          <p:spTgt spid="9232"/>
                                        </p:tgtEl>
                                        <p:attrNameLst>
                                          <p:attrName>ppt_x</p:attrName>
                                        </p:attrNameLst>
                                      </p:cBhvr>
                                      <p:tavLst>
                                        <p:tav tm="0">
                                          <p:val>
                                            <p:strVal val="ppt_x"/>
                                          </p:val>
                                        </p:tav>
                                        <p:tav tm="100000">
                                          <p:val>
                                            <p:strVal val="ppt_x"/>
                                          </p:val>
                                        </p:tav>
                                      </p:tavLst>
                                    </p:anim>
                                    <p:anim calcmode="lin" valueType="num">
                                      <p:cBhvr additive="base">
                                        <p:cTn id="32" dur="500"/>
                                        <p:tgtEl>
                                          <p:spTgt spid="9232"/>
                                        </p:tgtEl>
                                        <p:attrNameLst>
                                          <p:attrName>ppt_y</p:attrName>
                                        </p:attrNameLst>
                                      </p:cBhvr>
                                      <p:tavLst>
                                        <p:tav tm="0">
                                          <p:val>
                                            <p:strVal val="ppt_y"/>
                                          </p:val>
                                        </p:tav>
                                        <p:tav tm="100000">
                                          <p:val>
                                            <p:strVal val="1+ppt_h/2"/>
                                          </p:val>
                                        </p:tav>
                                      </p:tavLst>
                                    </p:anim>
                                    <p:set>
                                      <p:cBhvr>
                                        <p:cTn id="33" dur="1" fill="hold">
                                          <p:stCondLst>
                                            <p:cond delay="499"/>
                                          </p:stCondLst>
                                        </p:cTn>
                                        <p:tgtEl>
                                          <p:spTgt spid="9232"/>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ntr" presetSubtype="4" fill="hold" grpId="0" nodeType="clickEffect">
                                  <p:stCondLst>
                                    <p:cond delay="0"/>
                                  </p:stCondLst>
                                  <p:childTnLst>
                                    <p:set>
                                      <p:cBhvr>
                                        <p:cTn id="37" dur="1" fill="hold">
                                          <p:stCondLst>
                                            <p:cond delay="0"/>
                                          </p:stCondLst>
                                        </p:cTn>
                                        <p:tgtEl>
                                          <p:spTgt spid="9236"/>
                                        </p:tgtEl>
                                        <p:attrNameLst>
                                          <p:attrName>style.visibility</p:attrName>
                                        </p:attrNameLst>
                                      </p:cBhvr>
                                      <p:to>
                                        <p:strVal val="visible"/>
                                      </p:to>
                                    </p:set>
                                    <p:animEffect transition="in" filter="wheel(4)">
                                      <p:cBhvr>
                                        <p:cTn id="38" dur="2000"/>
                                        <p:tgtEl>
                                          <p:spTgt spid="923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xit" presetSubtype="4" fill="hold" grpId="1" nodeType="clickEffect">
                                  <p:stCondLst>
                                    <p:cond delay="0"/>
                                  </p:stCondLst>
                                  <p:childTnLst>
                                    <p:animEffect transition="out" filter="wipe(down)">
                                      <p:cBhvr>
                                        <p:cTn id="42" dur="500"/>
                                        <p:tgtEl>
                                          <p:spTgt spid="9236"/>
                                        </p:tgtEl>
                                      </p:cBhvr>
                                    </p:animEffect>
                                    <p:set>
                                      <p:cBhvr>
                                        <p:cTn id="43" dur="1" fill="hold">
                                          <p:stCondLst>
                                            <p:cond delay="499"/>
                                          </p:stCondLst>
                                        </p:cTn>
                                        <p:tgtEl>
                                          <p:spTgt spid="9236"/>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9231"/>
                                        </p:tgtEl>
                                        <p:attrNameLst>
                                          <p:attrName>style.visibility</p:attrName>
                                        </p:attrNameLst>
                                      </p:cBhvr>
                                      <p:to>
                                        <p:strVal val="visible"/>
                                      </p:to>
                                    </p:set>
                                    <p:animEffect transition="in" filter="strips(downLeft)">
                                      <p:cBhvr>
                                        <p:cTn id="48" dur="500"/>
                                        <p:tgtEl>
                                          <p:spTgt spid="923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0" presetClass="exit" presetSubtype="0" fill="hold" grpId="1" nodeType="clickEffect">
                                  <p:stCondLst>
                                    <p:cond delay="0"/>
                                  </p:stCondLst>
                                  <p:childTnLst>
                                    <p:animEffect transition="out" filter="wedge">
                                      <p:cBhvr>
                                        <p:cTn id="52" dur="2000"/>
                                        <p:tgtEl>
                                          <p:spTgt spid="9231"/>
                                        </p:tgtEl>
                                      </p:cBhvr>
                                    </p:animEffect>
                                    <p:set>
                                      <p:cBhvr>
                                        <p:cTn id="53" dur="1" fill="hold">
                                          <p:stCondLst>
                                            <p:cond delay="1999"/>
                                          </p:stCondLst>
                                        </p:cTn>
                                        <p:tgtEl>
                                          <p:spTgt spid="9231"/>
                                        </p:tgtEl>
                                        <p:attrNameLst>
                                          <p:attrName>style.visibility</p:attrName>
                                        </p:attrNameLst>
                                      </p:cBhvr>
                                      <p:to>
                                        <p:strVal val="hidden"/>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9237"/>
                                        </p:tgtEl>
                                        <p:attrNameLst>
                                          <p:attrName>style.visibility</p:attrName>
                                        </p:attrNameLst>
                                      </p:cBhvr>
                                      <p:to>
                                        <p:strVal val="visible"/>
                                      </p:to>
                                    </p:set>
                                    <p:animEffect transition="in" filter="wipe(down)">
                                      <p:cBhvr>
                                        <p:cTn id="58" dur="500"/>
                                        <p:tgtEl>
                                          <p:spTgt spid="923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0" presetClass="exit" presetSubtype="0" fill="hold" grpId="1" nodeType="clickEffect">
                                  <p:stCondLst>
                                    <p:cond delay="0"/>
                                  </p:stCondLst>
                                  <p:childTnLst>
                                    <p:animEffect transition="out" filter="wedge">
                                      <p:cBhvr>
                                        <p:cTn id="62" dur="2000"/>
                                        <p:tgtEl>
                                          <p:spTgt spid="9237"/>
                                        </p:tgtEl>
                                      </p:cBhvr>
                                    </p:animEffect>
                                    <p:set>
                                      <p:cBhvr>
                                        <p:cTn id="63" dur="1" fill="hold">
                                          <p:stCondLst>
                                            <p:cond delay="1999"/>
                                          </p:stCondLst>
                                        </p:cTn>
                                        <p:tgtEl>
                                          <p:spTgt spid="9237"/>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13" presetClass="entr" presetSubtype="16" fill="hold" grpId="0" nodeType="clickEffect">
                                  <p:stCondLst>
                                    <p:cond delay="0"/>
                                  </p:stCondLst>
                                  <p:childTnLst>
                                    <p:set>
                                      <p:cBhvr>
                                        <p:cTn id="67" dur="1" fill="hold">
                                          <p:stCondLst>
                                            <p:cond delay="0"/>
                                          </p:stCondLst>
                                        </p:cTn>
                                        <p:tgtEl>
                                          <p:spTgt spid="9234"/>
                                        </p:tgtEl>
                                        <p:attrNameLst>
                                          <p:attrName>style.visibility</p:attrName>
                                        </p:attrNameLst>
                                      </p:cBhvr>
                                      <p:to>
                                        <p:strVal val="visible"/>
                                      </p:to>
                                    </p:set>
                                    <p:animEffect transition="in" filter="plus(in)">
                                      <p:cBhvr>
                                        <p:cTn id="68" dur="2000"/>
                                        <p:tgtEl>
                                          <p:spTgt spid="923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0" presetClass="exit" presetSubtype="0" fill="hold" grpId="1" nodeType="clickEffect">
                                  <p:stCondLst>
                                    <p:cond delay="0"/>
                                  </p:stCondLst>
                                  <p:childTnLst>
                                    <p:animEffect transition="out" filter="wedge">
                                      <p:cBhvr>
                                        <p:cTn id="72" dur="2000"/>
                                        <p:tgtEl>
                                          <p:spTgt spid="9234"/>
                                        </p:tgtEl>
                                      </p:cBhvr>
                                    </p:animEffect>
                                    <p:set>
                                      <p:cBhvr>
                                        <p:cTn id="73" dur="1" fill="hold">
                                          <p:stCondLst>
                                            <p:cond delay="1999"/>
                                          </p:stCondLst>
                                        </p:cTn>
                                        <p:tgtEl>
                                          <p:spTgt spid="92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0" grpId="0"/>
      <p:bldP spid="9230" grpId="1"/>
      <p:bldP spid="9231" grpId="0"/>
      <p:bldP spid="9231" grpId="1"/>
      <p:bldP spid="9232" grpId="0"/>
      <p:bldP spid="9232" grpId="1"/>
      <p:bldP spid="9234" grpId="0"/>
      <p:bldP spid="9234" grpId="1"/>
      <p:bldP spid="9236" grpId="0"/>
      <p:bldP spid="9236" grpId="1"/>
      <p:bldP spid="9237" grpId="0"/>
      <p:bldP spid="9237" grpId="1"/>
      <p:bldP spid="9241" grpId="0"/>
      <p:bldP spid="9241"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3315" name="Picture 3"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3316" name="Picture 4"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3317" name="Picture 5"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3318" name="Text Box 7"/>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3319" name="Text Box 8"/>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pic>
        <p:nvPicPr>
          <p:cNvPr id="13320" name="imgb" descr="20110207161252_anh-11"/>
          <p:cNvPicPr>
            <a:picLocks noChangeAspect="1" noChangeArrowheads="1"/>
          </p:cNvPicPr>
          <p:nvPr/>
        </p:nvPicPr>
        <p:blipFill>
          <a:blip r:embed="rId6"/>
          <a:srcRect/>
          <a:stretch>
            <a:fillRect/>
          </a:stretch>
        </p:blipFill>
        <p:spPr bwMode="auto">
          <a:xfrm>
            <a:off x="685800" y="1447800"/>
            <a:ext cx="3581400" cy="3581400"/>
          </a:xfrm>
          <a:prstGeom prst="rect">
            <a:avLst/>
          </a:prstGeom>
          <a:noFill/>
          <a:ln w="9525">
            <a:noFill/>
            <a:miter lim="800000"/>
            <a:headEnd/>
            <a:tailEnd/>
          </a:ln>
        </p:spPr>
      </p:pic>
      <p:pic>
        <p:nvPicPr>
          <p:cNvPr id="13321" name="imgb" descr="1735078981-pl226tham"/>
          <p:cNvPicPr>
            <a:picLocks noChangeAspect="1" noChangeArrowheads="1"/>
          </p:cNvPicPr>
          <p:nvPr/>
        </p:nvPicPr>
        <p:blipFill>
          <a:blip r:embed="rId7"/>
          <a:srcRect/>
          <a:stretch>
            <a:fillRect/>
          </a:stretch>
        </p:blipFill>
        <p:spPr bwMode="auto">
          <a:xfrm>
            <a:off x="4572000" y="1447800"/>
            <a:ext cx="4257675" cy="3657600"/>
          </a:xfrm>
          <a:prstGeom prst="rect">
            <a:avLst/>
          </a:prstGeom>
          <a:noFill/>
          <a:ln w="9525">
            <a:noFill/>
            <a:miter lim="800000"/>
            <a:headEnd/>
            <a:tailEnd/>
          </a:ln>
        </p:spPr>
      </p:pic>
      <p:sp>
        <p:nvSpPr>
          <p:cNvPr id="13322" name="Text Box 11"/>
          <p:cNvSpPr txBox="1">
            <a:spLocks noChangeArrowheads="1"/>
          </p:cNvSpPr>
          <p:nvPr/>
        </p:nvSpPr>
        <p:spPr bwMode="auto">
          <a:xfrm>
            <a:off x="4648200" y="5257800"/>
            <a:ext cx="4191000" cy="1054100"/>
          </a:xfrm>
          <a:prstGeom prst="rect">
            <a:avLst/>
          </a:prstGeom>
          <a:noFill/>
          <a:ln w="9525">
            <a:noFill/>
            <a:miter lim="800000"/>
            <a:headEnd/>
            <a:tailEnd/>
          </a:ln>
        </p:spPr>
        <p:txBody>
          <a:bodyPr>
            <a:spAutoFit/>
          </a:bodyPr>
          <a:lstStyle/>
          <a:p>
            <a:pPr>
              <a:spcBef>
                <a:spcPct val="50000"/>
              </a:spcBef>
            </a:pPr>
            <a:r>
              <a:rPr lang="en-US">
                <a:latin typeface="Arial" charset="0"/>
              </a:rPr>
              <a:t>Thẩm phán: Vũ Phi Long</a:t>
            </a:r>
          </a:p>
          <a:p>
            <a:pPr>
              <a:spcBef>
                <a:spcPct val="50000"/>
              </a:spcBef>
            </a:pPr>
            <a:r>
              <a:rPr lang="en-US">
                <a:latin typeface="Arial" charset="0"/>
              </a:rPr>
              <a:t>Phó Chánh toà Hình sự TAND   TPHCM ( Chủ toạ phiên toà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4339"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4340"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4341"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4342" name="Text Box 10"/>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4343" name="Text Box 11"/>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pic>
        <p:nvPicPr>
          <p:cNvPr id="14344" name="imgb" descr="1291691865_144549934_5-Ban-dat-nen-Cotec-Phu-Xuan-toa-lac-trong-Trung-tam-hanh-chanh-Huyen-Nha-Be-Bat-dong-san-1291691865"/>
          <p:cNvPicPr>
            <a:picLocks noChangeAspect="1" noChangeArrowheads="1"/>
          </p:cNvPicPr>
          <p:nvPr/>
        </p:nvPicPr>
        <p:blipFill>
          <a:blip r:embed="rId6"/>
          <a:srcRect/>
          <a:stretch>
            <a:fillRect/>
          </a:stretch>
        </p:blipFill>
        <p:spPr bwMode="auto">
          <a:xfrm>
            <a:off x="1295400" y="1524000"/>
            <a:ext cx="6705600" cy="453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5363"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5364"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5365"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5366"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5367"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pic>
        <p:nvPicPr>
          <p:cNvPr id="15368" name="Picture 12" descr="bodoi_bp"/>
          <p:cNvPicPr>
            <a:picLocks noChangeAspect="1" noChangeArrowheads="1"/>
          </p:cNvPicPr>
          <p:nvPr/>
        </p:nvPicPr>
        <p:blipFill>
          <a:blip r:embed="rId6"/>
          <a:srcRect/>
          <a:stretch>
            <a:fillRect/>
          </a:stretch>
        </p:blipFill>
        <p:spPr bwMode="auto">
          <a:xfrm>
            <a:off x="1447800" y="1371600"/>
            <a:ext cx="6629400" cy="4267200"/>
          </a:xfrm>
          <a:prstGeom prst="rect">
            <a:avLst/>
          </a:prstGeom>
          <a:noFill/>
          <a:ln w="9525">
            <a:noFill/>
            <a:miter lim="800000"/>
            <a:headEnd/>
            <a:tailEnd/>
          </a:ln>
        </p:spPr>
      </p:pic>
      <p:sp>
        <p:nvSpPr>
          <p:cNvPr id="15369" name="Text Box 13"/>
          <p:cNvSpPr txBox="1">
            <a:spLocks noChangeArrowheads="1"/>
          </p:cNvSpPr>
          <p:nvPr/>
        </p:nvSpPr>
        <p:spPr bwMode="auto">
          <a:xfrm>
            <a:off x="1524000" y="5715000"/>
            <a:ext cx="6324600" cy="369888"/>
          </a:xfrm>
          <a:prstGeom prst="rect">
            <a:avLst/>
          </a:prstGeom>
          <a:noFill/>
          <a:ln w="9525">
            <a:noFill/>
            <a:miter lim="800000"/>
            <a:headEnd/>
            <a:tailEnd/>
          </a:ln>
        </p:spPr>
        <p:txBody>
          <a:bodyPr>
            <a:spAutoFit/>
          </a:bodyPr>
          <a:lstStyle/>
          <a:p>
            <a:pPr>
              <a:spcBef>
                <a:spcPct val="50000"/>
              </a:spcBef>
            </a:pPr>
            <a:r>
              <a:rPr lang="en-US">
                <a:latin typeface="Arial" charset="0"/>
              </a:rPr>
              <a:t>Bộ đội Biên phòng  Lũng Cú- Hà Giang  đang đi tuần tra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6387" name="Picture 3"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6388" name="Picture 4"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6389" name="Picture 5"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6390" name="Text Box 7"/>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6391" name="Text Box 8"/>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pic>
        <p:nvPicPr>
          <p:cNvPr id="16392" name="imgb" descr="anhchuhaucto3"/>
          <p:cNvPicPr>
            <a:picLocks noChangeAspect="1" noChangeArrowheads="1"/>
          </p:cNvPicPr>
          <p:nvPr/>
        </p:nvPicPr>
        <p:blipFill>
          <a:blip r:embed="rId6"/>
          <a:srcRect/>
          <a:stretch>
            <a:fillRect/>
          </a:stretch>
        </p:blipFill>
        <p:spPr bwMode="auto">
          <a:xfrm>
            <a:off x="1219200" y="1447800"/>
            <a:ext cx="6477000" cy="4572000"/>
          </a:xfrm>
          <a:prstGeom prst="rect">
            <a:avLst/>
          </a:prstGeom>
          <a:noFill/>
          <a:ln w="9525">
            <a:noFill/>
            <a:miter lim="800000"/>
            <a:headEnd/>
            <a:tailEnd/>
          </a:ln>
        </p:spPr>
      </p:pic>
      <p:sp>
        <p:nvSpPr>
          <p:cNvPr id="16393" name="Text Box 10"/>
          <p:cNvSpPr txBox="1">
            <a:spLocks noChangeArrowheads="1"/>
          </p:cNvSpPr>
          <p:nvPr/>
        </p:nvSpPr>
        <p:spPr bwMode="auto">
          <a:xfrm>
            <a:off x="1905000" y="6096000"/>
            <a:ext cx="5715000" cy="366713"/>
          </a:xfrm>
          <a:prstGeom prst="rect">
            <a:avLst/>
          </a:prstGeom>
          <a:noFill/>
          <a:ln w="9525">
            <a:noFill/>
            <a:miter lim="800000"/>
            <a:headEnd/>
            <a:tailEnd/>
          </a:ln>
        </p:spPr>
        <p:txBody>
          <a:bodyPr>
            <a:spAutoFit/>
          </a:bodyPr>
          <a:lstStyle/>
          <a:p>
            <a:pPr>
              <a:spcBef>
                <a:spcPct val="50000"/>
              </a:spcBef>
            </a:pPr>
            <a:r>
              <a:rPr lang="en-US">
                <a:latin typeface="Arial" charset="0"/>
              </a:rPr>
              <a:t> Đồn Biên phòng số 16 đảo Cô Tô- Khánh Hoà</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nen 2"/>
          <p:cNvPicPr>
            <a:picLocks noChangeAspect="1" noChangeArrowheads="1"/>
          </p:cNvPicPr>
          <p:nvPr/>
        </p:nvPicPr>
        <p:blipFill>
          <a:blip r:embed="rId2"/>
          <a:srcRect/>
          <a:stretch>
            <a:fillRect/>
          </a:stretch>
        </p:blipFill>
        <p:spPr bwMode="auto">
          <a:xfrm>
            <a:off x="7292975" y="4648200"/>
            <a:ext cx="1851025" cy="2209800"/>
          </a:xfrm>
          <a:prstGeom prst="rect">
            <a:avLst/>
          </a:prstGeom>
          <a:noFill/>
          <a:ln w="9525">
            <a:noFill/>
            <a:miter lim="800000"/>
            <a:headEnd/>
            <a:tailEnd/>
          </a:ln>
        </p:spPr>
      </p:pic>
      <p:pic>
        <p:nvPicPr>
          <p:cNvPr id="17411" name="Picture 5" descr="nen 2"/>
          <p:cNvPicPr>
            <a:picLocks noChangeAspect="1" noChangeArrowheads="1"/>
          </p:cNvPicPr>
          <p:nvPr/>
        </p:nvPicPr>
        <p:blipFill>
          <a:blip r:embed="rId3"/>
          <a:srcRect/>
          <a:stretch>
            <a:fillRect/>
          </a:stretch>
        </p:blipFill>
        <p:spPr bwMode="auto">
          <a:xfrm>
            <a:off x="0" y="0"/>
            <a:ext cx="1404938" cy="1676400"/>
          </a:xfrm>
          <a:prstGeom prst="rect">
            <a:avLst/>
          </a:prstGeom>
          <a:noFill/>
          <a:ln w="9525">
            <a:noFill/>
            <a:miter lim="800000"/>
            <a:headEnd/>
            <a:tailEnd/>
          </a:ln>
        </p:spPr>
      </p:pic>
      <p:pic>
        <p:nvPicPr>
          <p:cNvPr id="17412" name="Picture 6" descr="nen 2"/>
          <p:cNvPicPr>
            <a:picLocks noChangeAspect="1" noChangeArrowheads="1"/>
          </p:cNvPicPr>
          <p:nvPr/>
        </p:nvPicPr>
        <p:blipFill>
          <a:blip r:embed="rId4"/>
          <a:srcRect/>
          <a:stretch>
            <a:fillRect/>
          </a:stretch>
        </p:blipFill>
        <p:spPr bwMode="auto">
          <a:xfrm>
            <a:off x="6934200" y="-22225"/>
            <a:ext cx="2209800" cy="1851025"/>
          </a:xfrm>
          <a:prstGeom prst="rect">
            <a:avLst/>
          </a:prstGeom>
          <a:noFill/>
          <a:ln w="9525">
            <a:noFill/>
            <a:miter lim="800000"/>
            <a:headEnd/>
            <a:tailEnd/>
          </a:ln>
        </p:spPr>
      </p:pic>
      <p:pic>
        <p:nvPicPr>
          <p:cNvPr id="17413" name="Picture 7" descr="nen 2"/>
          <p:cNvPicPr>
            <a:picLocks noChangeAspect="1" noChangeArrowheads="1"/>
          </p:cNvPicPr>
          <p:nvPr/>
        </p:nvPicPr>
        <p:blipFill>
          <a:blip r:embed="rId5"/>
          <a:srcRect/>
          <a:stretch>
            <a:fillRect/>
          </a:stretch>
        </p:blipFill>
        <p:spPr bwMode="auto">
          <a:xfrm>
            <a:off x="0" y="4648200"/>
            <a:ext cx="1676400" cy="2209800"/>
          </a:xfrm>
          <a:prstGeom prst="rect">
            <a:avLst/>
          </a:prstGeom>
          <a:noFill/>
          <a:ln w="9525">
            <a:noFill/>
            <a:miter lim="800000"/>
            <a:headEnd/>
            <a:tailEnd/>
          </a:ln>
        </p:spPr>
      </p:pic>
      <p:sp>
        <p:nvSpPr>
          <p:cNvPr id="17414"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7415"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13326" name="Text Box 14"/>
          <p:cNvSpPr txBox="1">
            <a:spLocks noChangeArrowheads="1"/>
          </p:cNvSpPr>
          <p:nvPr/>
        </p:nvSpPr>
        <p:spPr bwMode="auto">
          <a:xfrm>
            <a:off x="304800" y="1219200"/>
            <a:ext cx="8610600" cy="5303838"/>
          </a:xfrm>
          <a:prstGeom prst="rect">
            <a:avLst/>
          </a:prstGeom>
          <a:noFill/>
          <a:ln w="9525">
            <a:noFill/>
            <a:miter lim="800000"/>
            <a:headEnd/>
            <a:tailEnd/>
          </a:ln>
        </p:spPr>
        <p:txBody>
          <a:bodyPr>
            <a:spAutoFit/>
          </a:bodyPr>
          <a:lstStyle/>
          <a:p>
            <a:pPr marL="342900" indent="-342900">
              <a:spcBef>
                <a:spcPct val="50000"/>
              </a:spcBef>
            </a:pPr>
            <a:r>
              <a:rPr lang="en-US" sz="1400" b="1" u="sng">
                <a:solidFill>
                  <a:srgbClr val="FF3300"/>
                </a:solidFill>
                <a:latin typeface="Arial" charset="0"/>
              </a:rPr>
              <a:t>Bài 4</a:t>
            </a:r>
            <a:r>
              <a:rPr lang="en-US" sz="1400">
                <a:latin typeface="Arial" charset="0"/>
              </a:rPr>
              <a:t>: </a:t>
            </a:r>
            <a:r>
              <a:rPr lang="en-US" sz="1400">
                <a:solidFill>
                  <a:srgbClr val="FF3300"/>
                </a:solidFill>
                <a:latin typeface="Arial" charset="0"/>
              </a:rPr>
              <a:t>Đọc bản hướng dẫn sau và tìm các từ ngữ chỉ những việc làm, những cơ quan, tổ chức và những người có thể giúp em tự bảo vệ khi cha mẹ em không có ở bên</a:t>
            </a:r>
            <a:r>
              <a:rPr lang="en-US" sz="1400">
                <a:latin typeface="Arial" charset="0"/>
              </a:rPr>
              <a:t>.</a:t>
            </a:r>
          </a:p>
          <a:p>
            <a:pPr marL="342900" indent="-342900">
              <a:spcBef>
                <a:spcPct val="50000"/>
              </a:spcBef>
              <a:buFontTx/>
              <a:buAutoNum type="alphaLcPeriod"/>
            </a:pPr>
            <a:r>
              <a:rPr lang="en-US" sz="1400">
                <a:latin typeface="Arial" charset="0"/>
              </a:rPr>
              <a:t>Để bảo vệ an toàn cho mình, em cần nhớ số điện thoại của cha mẹ và địa chỉ, số điện thoạ của ông bà, chú bác, người thân để báo tin.</a:t>
            </a:r>
          </a:p>
          <a:p>
            <a:pPr marL="342900" indent="-342900">
              <a:spcBef>
                <a:spcPct val="50000"/>
              </a:spcBef>
              <a:buFontTx/>
              <a:buAutoNum type="alphaLcPeriod"/>
            </a:pPr>
            <a:r>
              <a:rPr lang="en-US" sz="1400">
                <a:latin typeface="Arial" charset="0"/>
              </a:rPr>
              <a:t>Nếu bị kẻ khác đe doạ , hành hung hoặc thấy cháy nhà hay bị tai nạn , em cần phải:</a:t>
            </a:r>
          </a:p>
          <a:p>
            <a:pPr marL="342900" indent="-342900">
              <a:spcBef>
                <a:spcPct val="50000"/>
              </a:spcBef>
              <a:buFontTx/>
              <a:buChar char="-"/>
            </a:pPr>
            <a:r>
              <a:rPr lang="en-US" sz="1400">
                <a:latin typeface="Arial" charset="0"/>
              </a:rPr>
              <a:t>Khẩn cấp gọi số điện thoại 113 hoặc 114; 115 để báo tin.</a:t>
            </a:r>
          </a:p>
          <a:p>
            <a:pPr marL="342900" indent="-342900">
              <a:spcBef>
                <a:spcPct val="50000"/>
              </a:spcBef>
              <a:buFontTx/>
              <a:buChar char="-"/>
            </a:pPr>
            <a:r>
              <a:rPr lang="en-US" sz="1400">
                <a:latin typeface="Arial" charset="0"/>
              </a:rPr>
              <a:t>Kêu lớn để những người xung quanh biết.</a:t>
            </a:r>
          </a:p>
          <a:p>
            <a:pPr marL="342900" indent="-342900">
              <a:spcBef>
                <a:spcPct val="50000"/>
              </a:spcBef>
              <a:buFontTx/>
              <a:buChar char="-"/>
            </a:pPr>
            <a:r>
              <a:rPr lang="en-US" sz="1400">
                <a:latin typeface="Arial" charset="0"/>
              </a:rPr>
              <a:t>Nhanh chóng chạy đến nhà hàng xóm, bạn bè, nhà hàng, cửa hiệu, trường học, đồn công an.</a:t>
            </a:r>
          </a:p>
          <a:p>
            <a:pPr marL="342900" indent="-342900">
              <a:spcBef>
                <a:spcPct val="50000"/>
              </a:spcBef>
            </a:pPr>
            <a:r>
              <a:rPr lang="en-US" sz="1400">
                <a:latin typeface="Arial" charset="0"/>
              </a:rPr>
              <a:t>c. Khi đi chơi , đi học, em cần:</a:t>
            </a:r>
          </a:p>
          <a:p>
            <a:pPr marL="342900" indent="-342900">
              <a:spcBef>
                <a:spcPct val="50000"/>
              </a:spcBef>
              <a:buFontTx/>
              <a:buChar char="-"/>
            </a:pPr>
            <a:r>
              <a:rPr lang="en-US" sz="1400">
                <a:latin typeface="Arial" charset="0"/>
              </a:rPr>
              <a:t>Đi theo nhóm, tránh chỗ tối, tránh nơi vắng vẻ, để ý nhìn xung quanh.</a:t>
            </a:r>
          </a:p>
          <a:p>
            <a:pPr marL="342900" indent="-342900">
              <a:spcBef>
                <a:spcPct val="50000"/>
              </a:spcBef>
              <a:buFontTx/>
              <a:buChar char="-"/>
            </a:pPr>
            <a:r>
              <a:rPr lang="en-US" sz="1400">
                <a:latin typeface="Arial" charset="0"/>
              </a:rPr>
              <a:t>Không mang đồ trang sức hoặc vật đắt tiền.</a:t>
            </a:r>
          </a:p>
          <a:p>
            <a:pPr marL="342900" indent="-342900">
              <a:spcBef>
                <a:spcPct val="50000"/>
              </a:spcBef>
            </a:pPr>
            <a:r>
              <a:rPr lang="en-US" sz="1400">
                <a:latin typeface="Arial" charset="0"/>
              </a:rPr>
              <a:t>d. Khi ở nhà một mình, em phải khoá cửa, không cho người lạ biết em chỉ có một mình và không để người lạ vào nhà.</a:t>
            </a:r>
          </a:p>
          <a:p>
            <a:pPr marL="342900" indent="-342900">
              <a:spcBef>
                <a:spcPct val="50000"/>
              </a:spcBef>
            </a:pPr>
            <a:r>
              <a:rPr lang="en-US" sz="1400">
                <a:latin typeface="Arial" charset="0"/>
              </a:rPr>
              <a:t>                                                                                      Theo Gia Kính</a:t>
            </a:r>
          </a:p>
          <a:p>
            <a:pPr marL="342900" indent="-342900">
              <a:spcBef>
                <a:spcPct val="50000"/>
              </a:spcBef>
            </a:pPr>
            <a:r>
              <a:rPr lang="en-US" sz="1400">
                <a:latin typeface="Arial" charset="0"/>
              </a:rPr>
              <a:t>            - 113: Số điện thoại của lực lượng công an thường trực chiến đấu.  </a:t>
            </a:r>
          </a:p>
          <a:p>
            <a:pPr marL="342900" indent="-342900">
              <a:spcBef>
                <a:spcPct val="50000"/>
              </a:spcBef>
            </a:pPr>
            <a:r>
              <a:rPr lang="en-US" sz="1400">
                <a:latin typeface="Arial" charset="0"/>
              </a:rPr>
              <a:t>           - 114: số điện thoại của lực lượng công an phòng cháy chữa cháy.</a:t>
            </a:r>
          </a:p>
          <a:p>
            <a:pPr marL="342900" indent="-342900">
              <a:spcBef>
                <a:spcPct val="50000"/>
              </a:spcBef>
            </a:pPr>
            <a:r>
              <a:rPr lang="en-US" sz="1400">
                <a:latin typeface="Arial" charset="0"/>
              </a:rPr>
              <a:t>           - 115: số điện thoại của đội thường trực cấp cứu y tế.</a:t>
            </a:r>
          </a:p>
        </p:txBody>
      </p:sp>
      <p:sp>
        <p:nvSpPr>
          <p:cNvPr id="13329" name="Oval 17"/>
          <p:cNvSpPr>
            <a:spLocks noChangeArrowheads="1"/>
          </p:cNvSpPr>
          <p:nvPr/>
        </p:nvSpPr>
        <p:spPr bwMode="auto">
          <a:xfrm>
            <a:off x="381000" y="5562600"/>
            <a:ext cx="4572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3329"/>
                                        </p:tgtEl>
                                        <p:attrNameLst>
                                          <p:attrName>style.visibility</p:attrName>
                                        </p:attrNameLst>
                                      </p:cBhvr>
                                      <p:to>
                                        <p:strVal val="visible"/>
                                      </p:to>
                                    </p:set>
                                    <p:animEffect transition="in" filter="wheel(4)">
                                      <p:cBhvr>
                                        <p:cTn id="7" dur="2000"/>
                                        <p:tgtEl>
                                          <p:spTgt spid="13329"/>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13326"/>
                                        </p:tgtEl>
                                        <p:attrNameLst>
                                          <p:attrName>style.visibility</p:attrName>
                                        </p:attrNameLst>
                                      </p:cBhvr>
                                      <p:to>
                                        <p:strVal val="visible"/>
                                      </p:to>
                                    </p:set>
                                    <p:animEffect transition="in" filter="wheel(4)">
                                      <p:cBhvr>
                                        <p:cTn id="10" dur="2000"/>
                                        <p:tgtEl>
                                          <p:spTgt spid="13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6" grpId="0"/>
      <p:bldP spid="1332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nen 2"/>
          <p:cNvPicPr>
            <a:picLocks noChangeAspect="1" noChangeArrowheads="1"/>
          </p:cNvPicPr>
          <p:nvPr/>
        </p:nvPicPr>
        <p:blipFill>
          <a:blip r:embed="rId2"/>
          <a:srcRect/>
          <a:stretch>
            <a:fillRect/>
          </a:stretch>
        </p:blipFill>
        <p:spPr bwMode="auto">
          <a:xfrm>
            <a:off x="7292975" y="4648200"/>
            <a:ext cx="1851025" cy="2209800"/>
          </a:xfrm>
          <a:prstGeom prst="rect">
            <a:avLst/>
          </a:prstGeom>
          <a:noFill/>
          <a:ln w="9525">
            <a:noFill/>
            <a:miter lim="800000"/>
            <a:headEnd/>
            <a:tailEnd/>
          </a:ln>
        </p:spPr>
      </p:pic>
      <p:pic>
        <p:nvPicPr>
          <p:cNvPr id="18435" name="Picture 5" descr="nen 2"/>
          <p:cNvPicPr>
            <a:picLocks noChangeAspect="1" noChangeArrowheads="1"/>
          </p:cNvPicPr>
          <p:nvPr/>
        </p:nvPicPr>
        <p:blipFill>
          <a:blip r:embed="rId3"/>
          <a:srcRect/>
          <a:stretch>
            <a:fillRect/>
          </a:stretch>
        </p:blipFill>
        <p:spPr bwMode="auto">
          <a:xfrm>
            <a:off x="0" y="0"/>
            <a:ext cx="1404938" cy="1676400"/>
          </a:xfrm>
          <a:prstGeom prst="rect">
            <a:avLst/>
          </a:prstGeom>
          <a:noFill/>
          <a:ln w="9525">
            <a:noFill/>
            <a:miter lim="800000"/>
            <a:headEnd/>
            <a:tailEnd/>
          </a:ln>
        </p:spPr>
      </p:pic>
      <p:pic>
        <p:nvPicPr>
          <p:cNvPr id="18436" name="Picture 6" descr="nen 2"/>
          <p:cNvPicPr>
            <a:picLocks noChangeAspect="1" noChangeArrowheads="1"/>
          </p:cNvPicPr>
          <p:nvPr/>
        </p:nvPicPr>
        <p:blipFill>
          <a:blip r:embed="rId4"/>
          <a:srcRect/>
          <a:stretch>
            <a:fillRect/>
          </a:stretch>
        </p:blipFill>
        <p:spPr bwMode="auto">
          <a:xfrm>
            <a:off x="6934200" y="-22225"/>
            <a:ext cx="2209800" cy="1851025"/>
          </a:xfrm>
          <a:prstGeom prst="rect">
            <a:avLst/>
          </a:prstGeom>
          <a:noFill/>
          <a:ln w="9525">
            <a:noFill/>
            <a:miter lim="800000"/>
            <a:headEnd/>
            <a:tailEnd/>
          </a:ln>
        </p:spPr>
      </p:pic>
      <p:pic>
        <p:nvPicPr>
          <p:cNvPr id="18437" name="Picture 7" descr="nen 2"/>
          <p:cNvPicPr>
            <a:picLocks noChangeAspect="1" noChangeArrowheads="1"/>
          </p:cNvPicPr>
          <p:nvPr/>
        </p:nvPicPr>
        <p:blipFill>
          <a:blip r:embed="rId5"/>
          <a:srcRect/>
          <a:stretch>
            <a:fillRect/>
          </a:stretch>
        </p:blipFill>
        <p:spPr bwMode="auto">
          <a:xfrm>
            <a:off x="0" y="4648200"/>
            <a:ext cx="1676400" cy="2209800"/>
          </a:xfrm>
          <a:prstGeom prst="rect">
            <a:avLst/>
          </a:prstGeom>
          <a:noFill/>
          <a:ln w="9525">
            <a:noFill/>
            <a:miter lim="800000"/>
            <a:headEnd/>
            <a:tailEnd/>
          </a:ln>
        </p:spPr>
      </p:pic>
      <p:sp>
        <p:nvSpPr>
          <p:cNvPr id="18438"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8439"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grpSp>
        <p:nvGrpSpPr>
          <p:cNvPr id="18440" name="Group 11"/>
          <p:cNvGrpSpPr>
            <a:grpSpLocks/>
          </p:cNvGrpSpPr>
          <p:nvPr/>
        </p:nvGrpSpPr>
        <p:grpSpPr bwMode="auto">
          <a:xfrm>
            <a:off x="457200" y="5105400"/>
            <a:ext cx="1371600" cy="1524000"/>
            <a:chOff x="2200" y="2796"/>
            <a:chExt cx="1451" cy="1360"/>
          </a:xfrm>
        </p:grpSpPr>
        <p:pic>
          <p:nvPicPr>
            <p:cNvPr id="18456" name="Picture 12"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18457" name="Picture 13"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
        <p:nvSpPr>
          <p:cNvPr id="18441" name="Text Box 14"/>
          <p:cNvSpPr txBox="1">
            <a:spLocks noChangeArrowheads="1"/>
          </p:cNvSpPr>
          <p:nvPr/>
        </p:nvSpPr>
        <p:spPr bwMode="auto">
          <a:xfrm>
            <a:off x="1143000" y="1295400"/>
            <a:ext cx="7239000" cy="1192213"/>
          </a:xfrm>
          <a:prstGeom prst="rect">
            <a:avLst/>
          </a:prstGeom>
          <a:noFill/>
          <a:ln w="9525">
            <a:noFill/>
            <a:miter lim="800000"/>
            <a:headEnd/>
            <a:tailEnd/>
          </a:ln>
        </p:spPr>
        <p:txBody>
          <a:bodyPr>
            <a:spAutoFit/>
          </a:bodyPr>
          <a:lstStyle/>
          <a:p>
            <a:pPr>
              <a:spcBef>
                <a:spcPct val="50000"/>
              </a:spcBef>
            </a:pPr>
            <a:r>
              <a:rPr lang="en-US" b="1" u="sng">
                <a:solidFill>
                  <a:srgbClr val="FF3300"/>
                </a:solidFill>
                <a:latin typeface="Arial" charset="0"/>
              </a:rPr>
              <a:t>Bài 4</a:t>
            </a:r>
            <a:r>
              <a:rPr lang="en-US">
                <a:latin typeface="Arial" charset="0"/>
              </a:rPr>
              <a:t>: </a:t>
            </a:r>
            <a:r>
              <a:rPr lang="en-US">
                <a:solidFill>
                  <a:schemeClr val="hlink"/>
                </a:solidFill>
                <a:latin typeface="Arial" charset="0"/>
              </a:rPr>
              <a:t>Xếp  các từ ngữ vào từng nhóm thích hợp</a:t>
            </a:r>
          </a:p>
          <a:p>
            <a:pPr>
              <a:spcBef>
                <a:spcPct val="50000"/>
              </a:spcBef>
            </a:pPr>
            <a:endParaRPr lang="en-US">
              <a:latin typeface="Arial" charset="0"/>
            </a:endParaRPr>
          </a:p>
          <a:p>
            <a:pPr>
              <a:spcBef>
                <a:spcPct val="50000"/>
              </a:spcBef>
            </a:pPr>
            <a:endParaRPr lang="en-US">
              <a:latin typeface="Arial" charset="0"/>
            </a:endParaRPr>
          </a:p>
        </p:txBody>
      </p:sp>
      <p:graphicFrame>
        <p:nvGraphicFramePr>
          <p:cNvPr id="14397" name="Group 61"/>
          <p:cNvGraphicFramePr>
            <a:graphicFrameLocks noGrp="1"/>
          </p:cNvGraphicFramePr>
          <p:nvPr/>
        </p:nvGraphicFramePr>
        <p:xfrm>
          <a:off x="457200" y="2057400"/>
          <a:ext cx="8305800" cy="2763838"/>
        </p:xfrm>
        <a:graphic>
          <a:graphicData uri="http://schemas.openxmlformats.org/drawingml/2006/table">
            <a:tbl>
              <a:tblPr/>
              <a:tblGrid>
                <a:gridCol w="2768600"/>
                <a:gridCol w="2768600"/>
                <a:gridCol w="2768600"/>
              </a:tblGrid>
              <a:tr h="73160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9900"/>
                          </a:solidFill>
                          <a:effectLst>
                            <a:outerShdw blurRad="38100" dist="38100" dir="2700000" algn="tl">
                              <a:srgbClr val="000000"/>
                            </a:outerShdw>
                          </a:effectLst>
                          <a:latin typeface="Verdana" pitchFamily="34" charset="0"/>
                          <a:cs typeface="Arial" charset="0"/>
                        </a:rPr>
                        <a:t>Từ ngữ chỉ việc làm có thể giúp em tự bảo vệ khi cha mẹ không có ở bên</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9900"/>
                          </a:solidFill>
                          <a:effectLst>
                            <a:outerShdw blurRad="38100" dist="38100" dir="2700000" algn="tl">
                              <a:srgbClr val="000000"/>
                            </a:outerShdw>
                          </a:effectLst>
                          <a:latin typeface="Verdana" pitchFamily="34" charset="0"/>
                          <a:cs typeface="Arial" charset="0"/>
                        </a:rPr>
                        <a:t>Từ ngữ chỉ cơ quan, tổ chức có thể giúp em tự bảo vệ khi cha mẹ không có ở bên</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9900"/>
                          </a:solidFill>
                          <a:effectLst>
                            <a:outerShdw blurRad="38100" dist="38100" dir="2700000" algn="tl">
                              <a:srgbClr val="000000"/>
                            </a:outerShdw>
                          </a:effectLst>
                          <a:latin typeface="Verdana" pitchFamily="34" charset="0"/>
                          <a:cs typeface="Arial" charset="0"/>
                        </a:rPr>
                        <a:t>Từ ngữ chỉ  người có thể giúp em tự bảo vệ khi cha mẹ không có ở bên.</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23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 …………………………………. …………………………………. …………………………………. …………………………………. …………………………………. ………………………………….</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 …………………………………. …………………………………. …………………………………. …………………………………. ………………………………….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 …………………………………. …………………………………. …………………………………. …………………………………. …………………………………. ………………………………….</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nen 2"/>
          <p:cNvPicPr>
            <a:picLocks noChangeAspect="1" noChangeArrowheads="1"/>
          </p:cNvPicPr>
          <p:nvPr/>
        </p:nvPicPr>
        <p:blipFill>
          <a:blip r:embed="rId2"/>
          <a:srcRect/>
          <a:stretch>
            <a:fillRect/>
          </a:stretch>
        </p:blipFill>
        <p:spPr bwMode="auto">
          <a:xfrm>
            <a:off x="7292975" y="4648200"/>
            <a:ext cx="1851025" cy="2209800"/>
          </a:xfrm>
          <a:prstGeom prst="rect">
            <a:avLst/>
          </a:prstGeom>
          <a:noFill/>
          <a:ln w="9525">
            <a:noFill/>
            <a:miter lim="800000"/>
            <a:headEnd/>
            <a:tailEnd/>
          </a:ln>
        </p:spPr>
      </p:pic>
      <p:pic>
        <p:nvPicPr>
          <p:cNvPr id="19459" name="Picture 5" descr="nen 2"/>
          <p:cNvPicPr>
            <a:picLocks noChangeAspect="1" noChangeArrowheads="1"/>
          </p:cNvPicPr>
          <p:nvPr/>
        </p:nvPicPr>
        <p:blipFill>
          <a:blip r:embed="rId3"/>
          <a:srcRect/>
          <a:stretch>
            <a:fillRect/>
          </a:stretch>
        </p:blipFill>
        <p:spPr bwMode="auto">
          <a:xfrm>
            <a:off x="0" y="0"/>
            <a:ext cx="1404938" cy="1676400"/>
          </a:xfrm>
          <a:prstGeom prst="rect">
            <a:avLst/>
          </a:prstGeom>
          <a:noFill/>
          <a:ln w="9525">
            <a:noFill/>
            <a:miter lim="800000"/>
            <a:headEnd/>
            <a:tailEnd/>
          </a:ln>
        </p:spPr>
      </p:pic>
      <p:pic>
        <p:nvPicPr>
          <p:cNvPr id="19460" name="Picture 6" descr="nen 2"/>
          <p:cNvPicPr>
            <a:picLocks noChangeAspect="1" noChangeArrowheads="1"/>
          </p:cNvPicPr>
          <p:nvPr/>
        </p:nvPicPr>
        <p:blipFill>
          <a:blip r:embed="rId4"/>
          <a:srcRect/>
          <a:stretch>
            <a:fillRect/>
          </a:stretch>
        </p:blipFill>
        <p:spPr bwMode="auto">
          <a:xfrm>
            <a:off x="6934200" y="-22225"/>
            <a:ext cx="2209800" cy="1851025"/>
          </a:xfrm>
          <a:prstGeom prst="rect">
            <a:avLst/>
          </a:prstGeom>
          <a:noFill/>
          <a:ln w="9525">
            <a:noFill/>
            <a:miter lim="800000"/>
            <a:headEnd/>
            <a:tailEnd/>
          </a:ln>
        </p:spPr>
      </p:pic>
      <p:pic>
        <p:nvPicPr>
          <p:cNvPr id="19461" name="Picture 7" descr="nen 2"/>
          <p:cNvPicPr>
            <a:picLocks noChangeAspect="1" noChangeArrowheads="1"/>
          </p:cNvPicPr>
          <p:nvPr/>
        </p:nvPicPr>
        <p:blipFill>
          <a:blip r:embed="rId5"/>
          <a:srcRect/>
          <a:stretch>
            <a:fillRect/>
          </a:stretch>
        </p:blipFill>
        <p:spPr bwMode="auto">
          <a:xfrm>
            <a:off x="0" y="4648200"/>
            <a:ext cx="1676400" cy="2209800"/>
          </a:xfrm>
          <a:prstGeom prst="rect">
            <a:avLst/>
          </a:prstGeom>
          <a:noFill/>
          <a:ln w="9525">
            <a:noFill/>
            <a:miter lim="800000"/>
            <a:headEnd/>
            <a:tailEnd/>
          </a:ln>
        </p:spPr>
      </p:pic>
      <p:sp>
        <p:nvSpPr>
          <p:cNvPr id="19462"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9463"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19464" name="Text Box 14"/>
          <p:cNvSpPr txBox="1">
            <a:spLocks noChangeArrowheads="1"/>
          </p:cNvSpPr>
          <p:nvPr/>
        </p:nvSpPr>
        <p:spPr bwMode="auto">
          <a:xfrm>
            <a:off x="1143000" y="1295400"/>
            <a:ext cx="7239000" cy="1192213"/>
          </a:xfrm>
          <a:prstGeom prst="rect">
            <a:avLst/>
          </a:prstGeom>
          <a:noFill/>
          <a:ln w="9525">
            <a:noFill/>
            <a:miter lim="800000"/>
            <a:headEnd/>
            <a:tailEnd/>
          </a:ln>
        </p:spPr>
        <p:txBody>
          <a:bodyPr>
            <a:spAutoFit/>
          </a:bodyPr>
          <a:lstStyle/>
          <a:p>
            <a:pPr>
              <a:spcBef>
                <a:spcPct val="50000"/>
              </a:spcBef>
            </a:pPr>
            <a:r>
              <a:rPr lang="en-US" b="1" u="sng">
                <a:solidFill>
                  <a:srgbClr val="FF3300"/>
                </a:solidFill>
                <a:latin typeface="Arial" charset="0"/>
              </a:rPr>
              <a:t>Bài 4</a:t>
            </a:r>
            <a:r>
              <a:rPr lang="en-US">
                <a:latin typeface="Arial" charset="0"/>
              </a:rPr>
              <a:t>: </a:t>
            </a:r>
            <a:r>
              <a:rPr lang="en-US">
                <a:solidFill>
                  <a:schemeClr val="hlink"/>
                </a:solidFill>
                <a:latin typeface="Arial" charset="0"/>
              </a:rPr>
              <a:t>Xếp  các từ ngữ vào từng nhóm thích hợp</a:t>
            </a:r>
          </a:p>
          <a:p>
            <a:pPr>
              <a:spcBef>
                <a:spcPct val="50000"/>
              </a:spcBef>
            </a:pPr>
            <a:endParaRPr lang="en-US">
              <a:solidFill>
                <a:schemeClr val="hlink"/>
              </a:solidFill>
              <a:latin typeface="Arial" charset="0"/>
            </a:endParaRPr>
          </a:p>
          <a:p>
            <a:pPr>
              <a:spcBef>
                <a:spcPct val="50000"/>
              </a:spcBef>
            </a:pPr>
            <a:endParaRPr lang="en-US">
              <a:latin typeface="Arial" charset="0"/>
            </a:endParaRPr>
          </a:p>
        </p:txBody>
      </p:sp>
      <p:graphicFrame>
        <p:nvGraphicFramePr>
          <p:cNvPr id="15419" name="Group 59"/>
          <p:cNvGraphicFramePr>
            <a:graphicFrameLocks noGrp="1"/>
          </p:cNvGraphicFramePr>
          <p:nvPr/>
        </p:nvGraphicFramePr>
        <p:xfrm>
          <a:off x="457200" y="2057400"/>
          <a:ext cx="8305800" cy="3627438"/>
        </p:xfrm>
        <a:graphic>
          <a:graphicData uri="http://schemas.openxmlformats.org/drawingml/2006/table">
            <a:tbl>
              <a:tblPr/>
              <a:tblGrid>
                <a:gridCol w="2768600"/>
                <a:gridCol w="2768600"/>
                <a:gridCol w="2768600"/>
              </a:tblGrid>
              <a:tr h="106689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2"/>
                          </a:solidFill>
                          <a:effectLst>
                            <a:outerShdw blurRad="38100" dist="38100" dir="2700000" algn="tl">
                              <a:srgbClr val="000000"/>
                            </a:outerShdw>
                          </a:effectLst>
                          <a:latin typeface="Verdana" pitchFamily="34" charset="0"/>
                          <a:cs typeface="Arial" charset="0"/>
                        </a:rPr>
                        <a:t>Từ ngữ chỉ việc làm có thể giúp em tự bảo vệ khi cha mẹ không có ở bên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2"/>
                          </a:solidFill>
                          <a:effectLst>
                            <a:outerShdw blurRad="38100" dist="38100" dir="2700000" algn="tl">
                              <a:srgbClr val="000000"/>
                            </a:outerShdw>
                          </a:effectLst>
                          <a:latin typeface="Verdana" pitchFamily="34" charset="0"/>
                          <a:cs typeface="Arial" charset="0"/>
                        </a:rPr>
                        <a:t>Từ ngữ chỉ cơ quan, tổ chức có thể giúp em tự bảo vệ khi cha mẹ không có ở bên</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2"/>
                          </a:solidFill>
                          <a:effectLst>
                            <a:outerShdw blurRad="38100" dist="38100" dir="2700000" algn="tl">
                              <a:srgbClr val="000000"/>
                            </a:outerShdw>
                          </a:effectLst>
                          <a:latin typeface="Verdana" pitchFamily="34" charset="0"/>
                          <a:cs typeface="Arial" charset="0"/>
                        </a:rPr>
                        <a:t>Từ ngữ chỉ  người có thể giúp em tự bảo vệ khi cha mẹ không có ở bên.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6054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Verdana" pitchFamily="34" charset="0"/>
                          <a:cs typeface="Arial" charset="0"/>
                        </a:rPr>
                        <a:t> </a:t>
                      </a: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Verdana" pitchFamily="34" charset="0"/>
                          <a:cs typeface="Arial" charset="0"/>
                        </a:rPr>
                        <a:t>nhớ số điện thoại của cha mẹ; nhớ địa chỉ, số nhà của người thân; gọi điện 113 hoặc 114; 115; kêu lớn   để người xung quanh biết; chạy đến nhà người quen; không mang đồ trang sức đắt tiền; khoá cửa; không mở cửa cho người lạ.</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Verdana" pitchFamily="34" charset="0"/>
                          <a:cs typeface="Arial" charset="0"/>
                        </a:rPr>
                        <a:t> </a:t>
                      </a: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Verdana" pitchFamily="34" charset="0"/>
                          <a:cs typeface="Arial" charset="0"/>
                        </a:rPr>
                        <a:t>nhà hàng; cửa hiệu; đồn công an; 113; 114; 115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hlink"/>
                          </a:solidFill>
                          <a:effectLst>
                            <a:outerShdw blurRad="38100" dist="38100" dir="2700000" algn="tl">
                              <a:srgbClr val="000000"/>
                            </a:outerShdw>
                          </a:effectLst>
                          <a:latin typeface="Verdana" pitchFamily="34" charset="0"/>
                          <a:cs typeface="Arial" charset="0"/>
                        </a:rPr>
                        <a:t> </a:t>
                      </a:r>
                      <a:r>
                        <a:rPr kumimoji="0" lang="en-US" sz="1600" b="0" i="0" u="none" strike="noStrike" cap="none" normalizeH="0" baseline="0" smtClean="0">
                          <a:ln>
                            <a:noFill/>
                          </a:ln>
                          <a:solidFill>
                            <a:schemeClr val="hlink"/>
                          </a:solidFill>
                          <a:effectLst>
                            <a:outerShdw blurRad="38100" dist="38100" dir="2700000" algn="tl">
                              <a:srgbClr val="000000"/>
                            </a:outerShdw>
                          </a:effectLst>
                          <a:latin typeface="Verdana" pitchFamily="34" charset="0"/>
                          <a:cs typeface="Arial" charset="0"/>
                        </a:rPr>
                        <a:t>ông bà; chú bác; người thân; hàng xóm; bạn bè</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descr="nen 2"/>
          <p:cNvPicPr>
            <a:picLocks noChangeAspect="1" noChangeArrowheads="1"/>
          </p:cNvPicPr>
          <p:nvPr/>
        </p:nvPicPr>
        <p:blipFill>
          <a:blip r:embed="rId2"/>
          <a:srcRect/>
          <a:stretch>
            <a:fillRect/>
          </a:stretch>
        </p:blipFill>
        <p:spPr bwMode="auto">
          <a:xfrm>
            <a:off x="0" y="4648200"/>
            <a:ext cx="1676400" cy="2209800"/>
          </a:xfrm>
          <a:prstGeom prst="rect">
            <a:avLst/>
          </a:prstGeom>
          <a:noFill/>
          <a:ln w="9525">
            <a:noFill/>
            <a:miter lim="800000"/>
            <a:headEnd/>
            <a:tailEnd/>
          </a:ln>
        </p:spPr>
      </p:pic>
      <p:sp>
        <p:nvSpPr>
          <p:cNvPr id="20483" name="Text Box 6"/>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20484" name="Text Box 7"/>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pic>
        <p:nvPicPr>
          <p:cNvPr id="20485" name="Picture 8" descr="nen 2"/>
          <p:cNvPicPr>
            <a:picLocks noChangeAspect="1" noChangeArrowheads="1"/>
          </p:cNvPicPr>
          <p:nvPr/>
        </p:nvPicPr>
        <p:blipFill>
          <a:blip r:embed="rId3"/>
          <a:srcRect/>
          <a:stretch>
            <a:fillRect/>
          </a:stretch>
        </p:blipFill>
        <p:spPr bwMode="auto">
          <a:xfrm>
            <a:off x="0" y="0"/>
            <a:ext cx="1404938" cy="1676400"/>
          </a:xfrm>
          <a:prstGeom prst="rect">
            <a:avLst/>
          </a:prstGeom>
          <a:noFill/>
          <a:ln w="9525">
            <a:noFill/>
            <a:miter lim="800000"/>
            <a:headEnd/>
            <a:tailEnd/>
          </a:ln>
        </p:spPr>
      </p:pic>
      <p:pic>
        <p:nvPicPr>
          <p:cNvPr id="20486" name="Picture 9" descr="nen 2"/>
          <p:cNvPicPr>
            <a:picLocks noChangeAspect="1" noChangeArrowheads="1"/>
          </p:cNvPicPr>
          <p:nvPr/>
        </p:nvPicPr>
        <p:blipFill>
          <a:blip r:embed="rId4"/>
          <a:srcRect/>
          <a:stretch>
            <a:fillRect/>
          </a:stretch>
        </p:blipFill>
        <p:spPr bwMode="auto">
          <a:xfrm>
            <a:off x="6934200" y="-22225"/>
            <a:ext cx="2209800" cy="1851025"/>
          </a:xfrm>
          <a:prstGeom prst="rect">
            <a:avLst/>
          </a:prstGeom>
          <a:noFill/>
          <a:ln w="9525">
            <a:noFill/>
            <a:miter lim="800000"/>
            <a:headEnd/>
            <a:tailEnd/>
          </a:ln>
        </p:spPr>
      </p:pic>
      <p:pic>
        <p:nvPicPr>
          <p:cNvPr id="20487" name="Picture 10" descr="nen 2"/>
          <p:cNvPicPr>
            <a:picLocks noChangeAspect="1" noChangeArrowheads="1"/>
          </p:cNvPicPr>
          <p:nvPr/>
        </p:nvPicPr>
        <p:blipFill>
          <a:blip r:embed="rId5"/>
          <a:srcRect/>
          <a:stretch>
            <a:fillRect/>
          </a:stretch>
        </p:blipFill>
        <p:spPr bwMode="auto">
          <a:xfrm>
            <a:off x="6934200" y="5181600"/>
            <a:ext cx="2209800" cy="1676400"/>
          </a:xfrm>
          <a:prstGeom prst="rect">
            <a:avLst/>
          </a:prstGeom>
          <a:noFill/>
          <a:ln w="9525">
            <a:noFill/>
            <a:miter lim="800000"/>
            <a:headEnd/>
            <a:tailEnd/>
          </a:ln>
        </p:spPr>
      </p:pic>
      <p:grpSp>
        <p:nvGrpSpPr>
          <p:cNvPr id="20488" name="Group 11"/>
          <p:cNvGrpSpPr>
            <a:grpSpLocks/>
          </p:cNvGrpSpPr>
          <p:nvPr/>
        </p:nvGrpSpPr>
        <p:grpSpPr bwMode="auto">
          <a:xfrm>
            <a:off x="457200" y="5029200"/>
            <a:ext cx="1371600" cy="1524000"/>
            <a:chOff x="2200" y="2796"/>
            <a:chExt cx="1451" cy="1360"/>
          </a:xfrm>
        </p:grpSpPr>
        <p:pic>
          <p:nvPicPr>
            <p:cNvPr id="20490" name="Picture 12"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20491" name="Picture 13"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
        <p:nvSpPr>
          <p:cNvPr id="20489" name="Text Box 14"/>
          <p:cNvSpPr txBox="1">
            <a:spLocks noChangeArrowheads="1"/>
          </p:cNvSpPr>
          <p:nvPr/>
        </p:nvSpPr>
        <p:spPr bwMode="auto">
          <a:xfrm>
            <a:off x="1219200" y="1981200"/>
            <a:ext cx="7162800" cy="1692275"/>
          </a:xfrm>
          <a:prstGeom prst="rect">
            <a:avLst/>
          </a:prstGeom>
          <a:noFill/>
          <a:ln w="9525">
            <a:noFill/>
            <a:miter lim="800000"/>
            <a:headEnd/>
            <a:tailEnd/>
          </a:ln>
        </p:spPr>
        <p:txBody>
          <a:bodyPr>
            <a:spAutoFit/>
          </a:bodyPr>
          <a:lstStyle/>
          <a:p>
            <a:pPr algn="ctr">
              <a:spcBef>
                <a:spcPct val="50000"/>
              </a:spcBef>
            </a:pPr>
            <a:r>
              <a:rPr lang="en-US" sz="2400" b="1" u="sng">
                <a:solidFill>
                  <a:schemeClr val="hlink"/>
                </a:solidFill>
                <a:latin typeface="Arial" charset="0"/>
              </a:rPr>
              <a:t>Dặn dò</a:t>
            </a:r>
            <a:r>
              <a:rPr lang="en-US" sz="2400">
                <a:solidFill>
                  <a:schemeClr val="hlink"/>
                </a:solidFill>
                <a:latin typeface="Arial" charset="0"/>
              </a:rPr>
              <a:t>:</a:t>
            </a:r>
            <a:r>
              <a:rPr lang="en-US">
                <a:latin typeface="Arial" charset="0"/>
              </a:rPr>
              <a:t> </a:t>
            </a:r>
          </a:p>
          <a:p>
            <a:pPr>
              <a:spcBef>
                <a:spcPct val="50000"/>
              </a:spcBef>
              <a:buFontTx/>
              <a:buChar char="-"/>
            </a:pPr>
            <a:r>
              <a:rPr lang="en-US" sz="2000">
                <a:solidFill>
                  <a:schemeClr val="tx2"/>
                </a:solidFill>
                <a:latin typeface="Arial" charset="0"/>
              </a:rPr>
              <a:t>Ghi nhớ các từ ngữ thuộc chủ điểm, các những việc cần làm để giúp em tự bảo vệ an toàn cho mình.</a:t>
            </a:r>
          </a:p>
          <a:p>
            <a:pPr>
              <a:spcBef>
                <a:spcPct val="50000"/>
              </a:spcBef>
              <a:buFontTx/>
              <a:buChar char="-"/>
            </a:pPr>
            <a:r>
              <a:rPr lang="en-US" sz="2000">
                <a:solidFill>
                  <a:schemeClr val="tx2"/>
                </a:solidFill>
                <a:latin typeface="Arial" charset="0"/>
              </a:rPr>
              <a:t> Chuẩn bị bài sau:  Nối các vế câu ghép bằng cặp từ hô ứng.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
          <p:cNvSpPr txBox="1">
            <a:spLocks noChangeArrowheads="1"/>
          </p:cNvSpPr>
          <p:nvPr/>
        </p:nvSpPr>
        <p:spPr bwMode="auto">
          <a:xfrm>
            <a:off x="2590800" y="762000"/>
            <a:ext cx="48768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u="sng">
                <a:solidFill>
                  <a:srgbClr val="FFFF00"/>
                </a:solidFill>
                <a:latin typeface="Arial" charset="0"/>
              </a:rPr>
              <a:t>LUYỆN TỪ VÀ CÂU</a:t>
            </a:r>
          </a:p>
        </p:txBody>
      </p:sp>
      <p:sp>
        <p:nvSpPr>
          <p:cNvPr id="4099" name="Text Box 6"/>
          <p:cNvSpPr txBox="1">
            <a:spLocks noChangeArrowheads="1"/>
          </p:cNvSpPr>
          <p:nvPr/>
        </p:nvSpPr>
        <p:spPr bwMode="auto">
          <a:xfrm>
            <a:off x="1219200" y="2133600"/>
            <a:ext cx="7162800" cy="641350"/>
          </a:xfrm>
          <a:prstGeom prst="rect">
            <a:avLst/>
          </a:prstGeom>
          <a:noFill/>
          <a:ln w="9525">
            <a:noFill/>
            <a:miter lim="800000"/>
            <a:headEnd/>
            <a:tailEnd/>
          </a:ln>
        </p:spPr>
        <p:txBody>
          <a:bodyPr>
            <a:spAutoFit/>
          </a:bodyPr>
          <a:lstStyle/>
          <a:p>
            <a:pPr>
              <a:spcBef>
                <a:spcPct val="50000"/>
              </a:spcBef>
            </a:pPr>
            <a:r>
              <a:rPr lang="en-US">
                <a:latin typeface="Arial" charset="0"/>
              </a:rPr>
              <a:t> +Để thể  hiện qua hệ tăng tiến giữa các vế câu ghép, ta có thể nối chúng bằng một trong các cặp quan hệ từ nào?</a:t>
            </a:r>
          </a:p>
        </p:txBody>
      </p:sp>
      <p:pic>
        <p:nvPicPr>
          <p:cNvPr id="4100" name="Picture 7" descr="nen 2"/>
          <p:cNvPicPr>
            <a:picLocks noChangeAspect="1" noChangeArrowheads="1"/>
          </p:cNvPicPr>
          <p:nvPr/>
        </p:nvPicPr>
        <p:blipFill>
          <a:blip r:embed="rId2"/>
          <a:srcRect/>
          <a:stretch>
            <a:fillRect/>
          </a:stretch>
        </p:blipFill>
        <p:spPr bwMode="auto">
          <a:xfrm>
            <a:off x="0" y="0"/>
            <a:ext cx="1404938" cy="1676400"/>
          </a:xfrm>
          <a:prstGeom prst="rect">
            <a:avLst/>
          </a:prstGeom>
          <a:noFill/>
          <a:ln w="9525">
            <a:noFill/>
            <a:miter lim="800000"/>
            <a:headEnd/>
            <a:tailEnd/>
          </a:ln>
        </p:spPr>
      </p:pic>
      <p:grpSp>
        <p:nvGrpSpPr>
          <p:cNvPr id="4101" name="Group 8"/>
          <p:cNvGrpSpPr>
            <a:grpSpLocks/>
          </p:cNvGrpSpPr>
          <p:nvPr/>
        </p:nvGrpSpPr>
        <p:grpSpPr bwMode="auto">
          <a:xfrm>
            <a:off x="0" y="5257800"/>
            <a:ext cx="1371600" cy="1524000"/>
            <a:chOff x="2200" y="2796"/>
            <a:chExt cx="1451" cy="1360"/>
          </a:xfrm>
        </p:grpSpPr>
        <p:pic>
          <p:nvPicPr>
            <p:cNvPr id="4108" name="Picture 9" descr="j0356785[1]"/>
            <p:cNvPicPr>
              <a:picLocks noChangeAspect="1" noChangeArrowheads="1" noCrop="1"/>
            </p:cNvPicPr>
            <p:nvPr/>
          </p:nvPicPr>
          <p:blipFill>
            <a:blip r:embed="rId3"/>
            <a:srcRect/>
            <a:stretch>
              <a:fillRect/>
            </a:stretch>
          </p:blipFill>
          <p:spPr bwMode="auto">
            <a:xfrm>
              <a:off x="2200" y="2796"/>
              <a:ext cx="1360" cy="1360"/>
            </a:xfrm>
            <a:prstGeom prst="rect">
              <a:avLst/>
            </a:prstGeom>
            <a:noFill/>
            <a:ln w="9525">
              <a:noFill/>
              <a:miter lim="800000"/>
              <a:headEnd/>
              <a:tailEnd/>
            </a:ln>
          </p:spPr>
        </p:pic>
        <p:pic>
          <p:nvPicPr>
            <p:cNvPr id="4109" name="Picture 10" descr="j0411950[1]"/>
            <p:cNvPicPr>
              <a:picLocks noChangeAspect="1" noChangeArrowheads="1"/>
            </p:cNvPicPr>
            <p:nvPr/>
          </p:nvPicPr>
          <p:blipFill>
            <a:blip r:embed="rId4"/>
            <a:srcRect/>
            <a:stretch>
              <a:fillRect/>
            </a:stretch>
          </p:blipFill>
          <p:spPr bwMode="auto">
            <a:xfrm>
              <a:off x="2835" y="3158"/>
              <a:ext cx="816" cy="790"/>
            </a:xfrm>
            <a:prstGeom prst="rect">
              <a:avLst/>
            </a:prstGeom>
            <a:noFill/>
            <a:ln w="9525">
              <a:noFill/>
              <a:miter lim="800000"/>
              <a:headEnd/>
              <a:tailEnd/>
            </a:ln>
          </p:spPr>
        </p:pic>
      </p:grpSp>
      <p:pic>
        <p:nvPicPr>
          <p:cNvPr id="4102" name="Picture 11" descr="nen 2"/>
          <p:cNvPicPr>
            <a:picLocks noChangeAspect="1" noChangeArrowheads="1"/>
          </p:cNvPicPr>
          <p:nvPr/>
        </p:nvPicPr>
        <p:blipFill>
          <a:blip r:embed="rId5"/>
          <a:srcRect/>
          <a:stretch>
            <a:fillRect/>
          </a:stretch>
        </p:blipFill>
        <p:spPr bwMode="auto">
          <a:xfrm>
            <a:off x="6934200" y="-22225"/>
            <a:ext cx="2209800" cy="1851025"/>
          </a:xfrm>
          <a:prstGeom prst="rect">
            <a:avLst/>
          </a:prstGeom>
          <a:noFill/>
          <a:ln w="9525">
            <a:noFill/>
            <a:miter lim="800000"/>
            <a:headEnd/>
            <a:tailEnd/>
          </a:ln>
        </p:spPr>
      </p:pic>
      <p:pic>
        <p:nvPicPr>
          <p:cNvPr id="4103" name="Picture 12" descr="nen 2"/>
          <p:cNvPicPr>
            <a:picLocks noChangeAspect="1" noChangeArrowheads="1"/>
          </p:cNvPicPr>
          <p:nvPr/>
        </p:nvPicPr>
        <p:blipFill>
          <a:blip r:embed="rId6"/>
          <a:srcRect/>
          <a:stretch>
            <a:fillRect/>
          </a:stretch>
        </p:blipFill>
        <p:spPr bwMode="auto">
          <a:xfrm>
            <a:off x="7292975" y="4648200"/>
            <a:ext cx="1851025" cy="2209800"/>
          </a:xfrm>
          <a:prstGeom prst="rect">
            <a:avLst/>
          </a:prstGeom>
          <a:noFill/>
          <a:ln w="9525">
            <a:noFill/>
            <a:miter lim="800000"/>
            <a:headEnd/>
            <a:tailEnd/>
          </a:ln>
        </p:spPr>
      </p:pic>
      <p:pic>
        <p:nvPicPr>
          <p:cNvPr id="4104" name="Picture 13" descr="nen 2"/>
          <p:cNvPicPr>
            <a:picLocks noChangeAspect="1" noChangeArrowheads="1"/>
          </p:cNvPicPr>
          <p:nvPr/>
        </p:nvPicPr>
        <p:blipFill>
          <a:blip r:embed="rId7"/>
          <a:srcRect/>
          <a:stretch>
            <a:fillRect/>
          </a:stretch>
        </p:blipFill>
        <p:spPr bwMode="auto">
          <a:xfrm>
            <a:off x="1219200" y="4648200"/>
            <a:ext cx="1676400" cy="2209800"/>
          </a:xfrm>
          <a:prstGeom prst="rect">
            <a:avLst/>
          </a:prstGeom>
          <a:noFill/>
          <a:ln w="9525">
            <a:noFill/>
            <a:miter lim="800000"/>
            <a:headEnd/>
            <a:tailEnd/>
          </a:ln>
        </p:spPr>
      </p:pic>
      <p:sp>
        <p:nvSpPr>
          <p:cNvPr id="4105" name="Text Box 14"/>
          <p:cNvSpPr txBox="1">
            <a:spLocks noChangeArrowheads="1"/>
          </p:cNvSpPr>
          <p:nvPr/>
        </p:nvSpPr>
        <p:spPr bwMode="auto">
          <a:xfrm>
            <a:off x="1981200" y="1524000"/>
            <a:ext cx="4876800" cy="366713"/>
          </a:xfrm>
          <a:prstGeom prst="rect">
            <a:avLst/>
          </a:prstGeom>
          <a:noFill/>
          <a:ln w="9525">
            <a:noFill/>
            <a:miter lim="800000"/>
            <a:headEnd/>
            <a:tailEnd/>
          </a:ln>
        </p:spPr>
        <p:txBody>
          <a:bodyPr>
            <a:spAutoFit/>
          </a:bodyPr>
          <a:lstStyle/>
          <a:p>
            <a:pPr>
              <a:spcBef>
                <a:spcPct val="50000"/>
              </a:spcBef>
            </a:pPr>
            <a:r>
              <a:rPr lang="en-US">
                <a:solidFill>
                  <a:srgbClr val="FF9900"/>
                </a:solidFill>
                <a:latin typeface="Arial" charset="0"/>
              </a:rPr>
              <a:t> </a:t>
            </a:r>
            <a:r>
              <a:rPr lang="en-US" b="1" u="sng">
                <a:solidFill>
                  <a:srgbClr val="FF9900"/>
                </a:solidFill>
                <a:latin typeface="Arial" charset="0"/>
              </a:rPr>
              <a:t>Bài cũ</a:t>
            </a:r>
          </a:p>
        </p:txBody>
      </p:sp>
      <p:sp>
        <p:nvSpPr>
          <p:cNvPr id="4106" name="Text Box 15"/>
          <p:cNvSpPr txBox="1">
            <a:spLocks noChangeArrowheads="1"/>
          </p:cNvSpPr>
          <p:nvPr/>
        </p:nvSpPr>
        <p:spPr bwMode="auto">
          <a:xfrm>
            <a:off x="1219200" y="2895600"/>
            <a:ext cx="7162800" cy="923925"/>
          </a:xfrm>
          <a:prstGeom prst="rect">
            <a:avLst/>
          </a:prstGeom>
          <a:noFill/>
          <a:ln w="9525">
            <a:noFill/>
            <a:miter lim="800000"/>
            <a:headEnd/>
            <a:tailEnd/>
          </a:ln>
        </p:spPr>
        <p:txBody>
          <a:bodyPr>
            <a:spAutoFit/>
          </a:bodyPr>
          <a:lstStyle/>
          <a:p>
            <a:pPr>
              <a:spcBef>
                <a:spcPct val="50000"/>
              </a:spcBef>
            </a:pPr>
            <a:r>
              <a:rPr lang="en-US">
                <a:latin typeface="Arial" charset="0"/>
              </a:rPr>
              <a:t> +Để thể  hiện qua hệ tăng tiến giữa các vế câu ghép, ta có thể nối chúng bằng một trong các cặp quan hệ từ : </a:t>
            </a:r>
            <a:r>
              <a:rPr lang="en-US" i="1">
                <a:latin typeface="Arial" charset="0"/>
              </a:rPr>
              <a:t>Không những… mà…; chẳng những… mà….; không chỉ …. mà….., càng…. càng …..</a:t>
            </a:r>
          </a:p>
        </p:txBody>
      </p:sp>
      <p:sp>
        <p:nvSpPr>
          <p:cNvPr id="4107" name="Text Box 16"/>
          <p:cNvSpPr txBox="1">
            <a:spLocks noChangeArrowheads="1"/>
          </p:cNvSpPr>
          <p:nvPr/>
        </p:nvSpPr>
        <p:spPr bwMode="auto">
          <a:xfrm>
            <a:off x="1219200" y="4191000"/>
            <a:ext cx="7162800" cy="366713"/>
          </a:xfrm>
          <a:prstGeom prst="rect">
            <a:avLst/>
          </a:prstGeom>
          <a:noFill/>
          <a:ln w="9525">
            <a:noFill/>
            <a:miter lim="800000"/>
            <a:headEnd/>
            <a:tailEnd/>
          </a:ln>
        </p:spPr>
        <p:txBody>
          <a:bodyPr>
            <a:spAutoFit/>
          </a:bodyPr>
          <a:lstStyle/>
          <a:p>
            <a:pPr>
              <a:spcBef>
                <a:spcPct val="50000"/>
              </a:spcBef>
            </a:pPr>
            <a:r>
              <a:rPr lang="en-US">
                <a:latin typeface="Arial" charset="0"/>
              </a:rPr>
              <a:t> + Hãy đặt một câu ghép thể hiện quan hệ tăng tiến?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nen 2"/>
          <p:cNvPicPr>
            <a:picLocks noChangeAspect="1" noChangeArrowheads="1"/>
          </p:cNvPicPr>
          <p:nvPr/>
        </p:nvPicPr>
        <p:blipFill>
          <a:blip r:embed="rId2"/>
          <a:srcRect/>
          <a:stretch>
            <a:fillRect/>
          </a:stretch>
        </p:blipFill>
        <p:spPr bwMode="auto">
          <a:xfrm>
            <a:off x="0" y="4648200"/>
            <a:ext cx="1676400" cy="2209800"/>
          </a:xfrm>
          <a:prstGeom prst="rect">
            <a:avLst/>
          </a:prstGeom>
          <a:noFill/>
          <a:ln w="9525">
            <a:noFill/>
            <a:miter lim="800000"/>
            <a:headEnd/>
            <a:tailEnd/>
          </a:ln>
        </p:spPr>
      </p:pic>
      <p:pic>
        <p:nvPicPr>
          <p:cNvPr id="5123" name="Picture 5" descr="nen 2"/>
          <p:cNvPicPr>
            <a:picLocks noChangeAspect="1" noChangeArrowheads="1"/>
          </p:cNvPicPr>
          <p:nvPr/>
        </p:nvPicPr>
        <p:blipFill>
          <a:blip r:embed="rId3"/>
          <a:srcRect/>
          <a:stretch>
            <a:fillRect/>
          </a:stretch>
        </p:blipFill>
        <p:spPr bwMode="auto">
          <a:xfrm>
            <a:off x="0" y="0"/>
            <a:ext cx="1404938" cy="1676400"/>
          </a:xfrm>
          <a:prstGeom prst="rect">
            <a:avLst/>
          </a:prstGeom>
          <a:noFill/>
          <a:ln w="9525">
            <a:noFill/>
            <a:miter lim="800000"/>
            <a:headEnd/>
            <a:tailEnd/>
          </a:ln>
        </p:spPr>
      </p:pic>
      <p:pic>
        <p:nvPicPr>
          <p:cNvPr id="5124" name="Picture 6" descr="nen 2"/>
          <p:cNvPicPr>
            <a:picLocks noChangeAspect="1" noChangeArrowheads="1"/>
          </p:cNvPicPr>
          <p:nvPr/>
        </p:nvPicPr>
        <p:blipFill>
          <a:blip r:embed="rId4"/>
          <a:srcRect/>
          <a:stretch>
            <a:fillRect/>
          </a:stretch>
        </p:blipFill>
        <p:spPr bwMode="auto">
          <a:xfrm>
            <a:off x="6934200" y="-22225"/>
            <a:ext cx="2209800" cy="1851025"/>
          </a:xfrm>
          <a:prstGeom prst="rect">
            <a:avLst/>
          </a:prstGeom>
          <a:noFill/>
          <a:ln w="9525">
            <a:noFill/>
            <a:miter lim="800000"/>
            <a:headEnd/>
            <a:tailEnd/>
          </a:ln>
        </p:spPr>
      </p:pic>
      <p:pic>
        <p:nvPicPr>
          <p:cNvPr id="5125" name="Picture 7" descr="nen 2"/>
          <p:cNvPicPr>
            <a:picLocks noChangeAspect="1" noChangeArrowheads="1"/>
          </p:cNvPicPr>
          <p:nvPr/>
        </p:nvPicPr>
        <p:blipFill>
          <a:blip r:embed="rId5"/>
          <a:srcRect/>
          <a:stretch>
            <a:fillRect/>
          </a:stretch>
        </p:blipFill>
        <p:spPr bwMode="auto">
          <a:xfrm>
            <a:off x="7292975" y="4648200"/>
            <a:ext cx="1851025" cy="2209800"/>
          </a:xfrm>
          <a:prstGeom prst="rect">
            <a:avLst/>
          </a:prstGeom>
          <a:noFill/>
          <a:ln w="9525">
            <a:noFill/>
            <a:miter lim="800000"/>
            <a:headEnd/>
            <a:tailEnd/>
          </a:ln>
        </p:spPr>
      </p:pic>
      <p:sp>
        <p:nvSpPr>
          <p:cNvPr id="5126"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a:solidFill>
                  <a:srgbClr val="FFFF00"/>
                </a:solidFill>
                <a:latin typeface="Arial" charset="0"/>
              </a:rPr>
              <a:t> </a:t>
            </a:r>
            <a:r>
              <a:rPr lang="en-US" b="1" u="sng">
                <a:solidFill>
                  <a:srgbClr val="FFFF00"/>
                </a:solidFill>
                <a:latin typeface="Arial" charset="0"/>
              </a:rPr>
              <a:t>LUYỆN TỪ VÀ CÂU</a:t>
            </a:r>
          </a:p>
        </p:txBody>
      </p:sp>
      <p:sp>
        <p:nvSpPr>
          <p:cNvPr id="5127" name="Text Box 11"/>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grpSp>
        <p:nvGrpSpPr>
          <p:cNvPr id="5128" name="Group 12"/>
          <p:cNvGrpSpPr>
            <a:grpSpLocks/>
          </p:cNvGrpSpPr>
          <p:nvPr/>
        </p:nvGrpSpPr>
        <p:grpSpPr bwMode="auto">
          <a:xfrm>
            <a:off x="381000" y="5105400"/>
            <a:ext cx="1371600" cy="1524000"/>
            <a:chOff x="2200" y="2796"/>
            <a:chExt cx="1451" cy="1360"/>
          </a:xfrm>
        </p:grpSpPr>
        <p:pic>
          <p:nvPicPr>
            <p:cNvPr id="5129" name="Picture 13"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5130" name="Picture 14"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nen 2"/>
          <p:cNvPicPr>
            <a:picLocks noChangeAspect="1" noChangeArrowheads="1"/>
          </p:cNvPicPr>
          <p:nvPr/>
        </p:nvPicPr>
        <p:blipFill>
          <a:blip r:embed="rId2"/>
          <a:srcRect/>
          <a:stretch>
            <a:fillRect/>
          </a:stretch>
        </p:blipFill>
        <p:spPr bwMode="auto">
          <a:xfrm>
            <a:off x="0" y="4648200"/>
            <a:ext cx="1676400" cy="2209800"/>
          </a:xfrm>
          <a:prstGeom prst="rect">
            <a:avLst/>
          </a:prstGeom>
          <a:noFill/>
          <a:ln w="9525">
            <a:noFill/>
            <a:miter lim="800000"/>
            <a:headEnd/>
            <a:tailEnd/>
          </a:ln>
        </p:spPr>
      </p:pic>
      <p:pic>
        <p:nvPicPr>
          <p:cNvPr id="6147" name="Picture 5" descr="nen 2"/>
          <p:cNvPicPr>
            <a:picLocks noChangeAspect="1" noChangeArrowheads="1"/>
          </p:cNvPicPr>
          <p:nvPr/>
        </p:nvPicPr>
        <p:blipFill>
          <a:blip r:embed="rId3"/>
          <a:srcRect/>
          <a:stretch>
            <a:fillRect/>
          </a:stretch>
        </p:blipFill>
        <p:spPr bwMode="auto">
          <a:xfrm>
            <a:off x="0" y="0"/>
            <a:ext cx="1404938" cy="1676400"/>
          </a:xfrm>
          <a:prstGeom prst="rect">
            <a:avLst/>
          </a:prstGeom>
          <a:noFill/>
          <a:ln w="9525">
            <a:noFill/>
            <a:miter lim="800000"/>
            <a:headEnd/>
            <a:tailEnd/>
          </a:ln>
        </p:spPr>
      </p:pic>
      <p:pic>
        <p:nvPicPr>
          <p:cNvPr id="6148" name="Picture 6" descr="nen 2"/>
          <p:cNvPicPr>
            <a:picLocks noChangeAspect="1" noChangeArrowheads="1"/>
          </p:cNvPicPr>
          <p:nvPr/>
        </p:nvPicPr>
        <p:blipFill>
          <a:blip r:embed="rId4"/>
          <a:srcRect/>
          <a:stretch>
            <a:fillRect/>
          </a:stretch>
        </p:blipFill>
        <p:spPr bwMode="auto">
          <a:xfrm>
            <a:off x="6934200" y="-22225"/>
            <a:ext cx="2209800" cy="1851025"/>
          </a:xfrm>
          <a:prstGeom prst="rect">
            <a:avLst/>
          </a:prstGeom>
          <a:noFill/>
          <a:ln w="9525">
            <a:noFill/>
            <a:miter lim="800000"/>
            <a:headEnd/>
            <a:tailEnd/>
          </a:ln>
        </p:spPr>
      </p:pic>
      <p:pic>
        <p:nvPicPr>
          <p:cNvPr id="6149" name="Picture 7" descr="nen 2"/>
          <p:cNvPicPr>
            <a:picLocks noChangeAspect="1" noChangeArrowheads="1"/>
          </p:cNvPicPr>
          <p:nvPr/>
        </p:nvPicPr>
        <p:blipFill>
          <a:blip r:embed="rId5"/>
          <a:srcRect/>
          <a:stretch>
            <a:fillRect/>
          </a:stretch>
        </p:blipFill>
        <p:spPr bwMode="auto">
          <a:xfrm>
            <a:off x="7292975" y="4648200"/>
            <a:ext cx="1851025" cy="2209800"/>
          </a:xfrm>
          <a:prstGeom prst="rect">
            <a:avLst/>
          </a:prstGeom>
          <a:noFill/>
          <a:ln w="9525">
            <a:noFill/>
            <a:miter lim="800000"/>
            <a:headEnd/>
            <a:tailEnd/>
          </a:ln>
        </p:spPr>
      </p:pic>
      <p:sp>
        <p:nvSpPr>
          <p:cNvPr id="6150"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u="sng">
                <a:solidFill>
                  <a:srgbClr val="FFFF00"/>
                </a:solidFill>
                <a:latin typeface="Arial" charset="0"/>
              </a:rPr>
              <a:t>LUYỆN TỪ VÀ CÂU</a:t>
            </a:r>
          </a:p>
        </p:txBody>
      </p:sp>
      <p:sp>
        <p:nvSpPr>
          <p:cNvPr id="6151"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4107" name="Text Box 11"/>
          <p:cNvSpPr txBox="1">
            <a:spLocks noChangeArrowheads="1"/>
          </p:cNvSpPr>
          <p:nvPr/>
        </p:nvSpPr>
        <p:spPr bwMode="auto">
          <a:xfrm>
            <a:off x="914400" y="1668463"/>
            <a:ext cx="7543800" cy="366712"/>
          </a:xfrm>
          <a:prstGeom prst="rect">
            <a:avLst/>
          </a:prstGeom>
          <a:noFill/>
          <a:ln w="9525">
            <a:noFill/>
            <a:miter lim="800000"/>
            <a:headEnd/>
            <a:tailEnd/>
          </a:ln>
        </p:spPr>
        <p:txBody>
          <a:bodyPr>
            <a:spAutoFit/>
          </a:bodyPr>
          <a:lstStyle/>
          <a:p>
            <a:pPr>
              <a:spcBef>
                <a:spcPct val="50000"/>
              </a:spcBef>
            </a:pPr>
            <a:r>
              <a:rPr lang="en-US" b="1" u="sng">
                <a:solidFill>
                  <a:srgbClr val="FF9900"/>
                </a:solidFill>
                <a:latin typeface="Arial" charset="0"/>
              </a:rPr>
              <a:t>Bài 1</a:t>
            </a:r>
            <a:r>
              <a:rPr lang="en-US">
                <a:latin typeface="Arial" charset="0"/>
              </a:rPr>
              <a:t>: </a:t>
            </a:r>
            <a:r>
              <a:rPr lang="en-US">
                <a:solidFill>
                  <a:srgbClr val="FF3300"/>
                </a:solidFill>
                <a:latin typeface="Arial" charset="0"/>
              </a:rPr>
              <a:t>Dòng nào dưới đây nêu đúng nghĩa của từ </a:t>
            </a:r>
            <a:r>
              <a:rPr lang="en-US" b="1">
                <a:solidFill>
                  <a:srgbClr val="FF3300"/>
                </a:solidFill>
                <a:latin typeface="Arial" charset="0"/>
              </a:rPr>
              <a:t>an ninh</a:t>
            </a:r>
            <a:r>
              <a:rPr lang="en-US">
                <a:solidFill>
                  <a:srgbClr val="FF3300"/>
                </a:solidFill>
                <a:latin typeface="Arial" charset="0"/>
              </a:rPr>
              <a:t>?</a:t>
            </a:r>
          </a:p>
        </p:txBody>
      </p:sp>
      <p:sp>
        <p:nvSpPr>
          <p:cNvPr id="4108" name="Text Box 12"/>
          <p:cNvSpPr txBox="1">
            <a:spLocks noChangeArrowheads="1"/>
          </p:cNvSpPr>
          <p:nvPr/>
        </p:nvSpPr>
        <p:spPr bwMode="auto">
          <a:xfrm>
            <a:off x="685800" y="2209800"/>
            <a:ext cx="7772400" cy="366713"/>
          </a:xfrm>
          <a:prstGeom prst="rect">
            <a:avLst/>
          </a:prstGeom>
          <a:noFill/>
          <a:ln w="9525">
            <a:noFill/>
            <a:miter lim="800000"/>
            <a:headEnd/>
            <a:tailEnd/>
          </a:ln>
        </p:spPr>
        <p:txBody>
          <a:bodyPr>
            <a:spAutoFit/>
          </a:bodyPr>
          <a:lstStyle/>
          <a:p>
            <a:pPr>
              <a:spcBef>
                <a:spcPct val="50000"/>
              </a:spcBef>
            </a:pPr>
            <a:r>
              <a:rPr lang="en-US">
                <a:latin typeface="Arial" charset="0"/>
              </a:rPr>
              <a:t> a. Yên ổn hẳn, tránh được tai nạn, tránh được thiệt hại.</a:t>
            </a:r>
          </a:p>
        </p:txBody>
      </p:sp>
      <p:sp>
        <p:nvSpPr>
          <p:cNvPr id="4109" name="Text Box 13"/>
          <p:cNvSpPr txBox="1">
            <a:spLocks noChangeArrowheads="1"/>
          </p:cNvSpPr>
          <p:nvPr/>
        </p:nvSpPr>
        <p:spPr bwMode="auto">
          <a:xfrm>
            <a:off x="762000" y="2819400"/>
            <a:ext cx="7543800" cy="366713"/>
          </a:xfrm>
          <a:prstGeom prst="rect">
            <a:avLst/>
          </a:prstGeom>
          <a:noFill/>
          <a:ln w="9525">
            <a:noFill/>
            <a:miter lim="800000"/>
            <a:headEnd/>
            <a:tailEnd/>
          </a:ln>
        </p:spPr>
        <p:txBody>
          <a:bodyPr>
            <a:spAutoFit/>
          </a:bodyPr>
          <a:lstStyle/>
          <a:p>
            <a:pPr>
              <a:spcBef>
                <a:spcPct val="50000"/>
              </a:spcBef>
            </a:pPr>
            <a:r>
              <a:rPr lang="en-US">
                <a:latin typeface="Arial" charset="0"/>
              </a:rPr>
              <a:t> b. Yên ổn về chính trị và trật tự xã hội.</a:t>
            </a:r>
          </a:p>
        </p:txBody>
      </p:sp>
      <p:sp>
        <p:nvSpPr>
          <p:cNvPr id="4110" name="Text Box 14"/>
          <p:cNvSpPr txBox="1">
            <a:spLocks noChangeArrowheads="1"/>
          </p:cNvSpPr>
          <p:nvPr/>
        </p:nvSpPr>
        <p:spPr bwMode="auto">
          <a:xfrm>
            <a:off x="762000" y="3429000"/>
            <a:ext cx="7543800" cy="366713"/>
          </a:xfrm>
          <a:prstGeom prst="rect">
            <a:avLst/>
          </a:prstGeom>
          <a:noFill/>
          <a:ln w="9525">
            <a:noFill/>
            <a:miter lim="800000"/>
            <a:headEnd/>
            <a:tailEnd/>
          </a:ln>
        </p:spPr>
        <p:txBody>
          <a:bodyPr>
            <a:spAutoFit/>
          </a:bodyPr>
          <a:lstStyle/>
          <a:p>
            <a:pPr>
              <a:spcBef>
                <a:spcPct val="50000"/>
              </a:spcBef>
            </a:pPr>
            <a:r>
              <a:rPr lang="en-US">
                <a:latin typeface="Arial" charset="0"/>
              </a:rPr>
              <a:t> c. Không có chiến tranh và thiên tai.</a:t>
            </a:r>
          </a:p>
        </p:txBody>
      </p:sp>
      <p:grpSp>
        <p:nvGrpSpPr>
          <p:cNvPr id="6156" name="Group 15"/>
          <p:cNvGrpSpPr>
            <a:grpSpLocks/>
          </p:cNvGrpSpPr>
          <p:nvPr/>
        </p:nvGrpSpPr>
        <p:grpSpPr bwMode="auto">
          <a:xfrm>
            <a:off x="381000" y="5105400"/>
            <a:ext cx="1371600" cy="1524000"/>
            <a:chOff x="2200" y="2796"/>
            <a:chExt cx="1451" cy="1360"/>
          </a:xfrm>
        </p:grpSpPr>
        <p:pic>
          <p:nvPicPr>
            <p:cNvPr id="6157" name="Picture 16"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6158" name="Picture 17"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107"/>
                                        </p:tgtEl>
                                        <p:attrNameLst>
                                          <p:attrName>style.visibility</p:attrName>
                                        </p:attrNameLst>
                                      </p:cBhvr>
                                      <p:to>
                                        <p:strVal val="visible"/>
                                      </p:to>
                                    </p:set>
                                    <p:animEffect transition="in" filter="plus(in)">
                                      <p:cBhvr>
                                        <p:cTn id="7" dur="2000"/>
                                        <p:tgtEl>
                                          <p:spTgt spid="41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108"/>
                                        </p:tgtEl>
                                        <p:attrNameLst>
                                          <p:attrName>style.visibility</p:attrName>
                                        </p:attrNameLst>
                                      </p:cBhvr>
                                      <p:to>
                                        <p:strVal val="visible"/>
                                      </p:to>
                                    </p:set>
                                    <p:anim calcmode="lin" valueType="num">
                                      <p:cBhvr>
                                        <p:cTn id="12" dur="1000" fill="hold"/>
                                        <p:tgtEl>
                                          <p:spTgt spid="4108"/>
                                        </p:tgtEl>
                                        <p:attrNameLst>
                                          <p:attrName>ppt_w</p:attrName>
                                        </p:attrNameLst>
                                      </p:cBhvr>
                                      <p:tavLst>
                                        <p:tav tm="0">
                                          <p:val>
                                            <p:strVal val="#ppt_w*0.70"/>
                                          </p:val>
                                        </p:tav>
                                        <p:tav tm="100000">
                                          <p:val>
                                            <p:strVal val="#ppt_w"/>
                                          </p:val>
                                        </p:tav>
                                      </p:tavLst>
                                    </p:anim>
                                    <p:anim calcmode="lin" valueType="num">
                                      <p:cBhvr>
                                        <p:cTn id="13" dur="1000" fill="hold"/>
                                        <p:tgtEl>
                                          <p:spTgt spid="4108"/>
                                        </p:tgtEl>
                                        <p:attrNameLst>
                                          <p:attrName>ppt_h</p:attrName>
                                        </p:attrNameLst>
                                      </p:cBhvr>
                                      <p:tavLst>
                                        <p:tav tm="0">
                                          <p:val>
                                            <p:strVal val="#ppt_h"/>
                                          </p:val>
                                        </p:tav>
                                        <p:tav tm="100000">
                                          <p:val>
                                            <p:strVal val="#ppt_h"/>
                                          </p:val>
                                        </p:tav>
                                      </p:tavLst>
                                    </p:anim>
                                    <p:animEffect transition="in" filter="fade">
                                      <p:cBhvr>
                                        <p:cTn id="14" dur="1000"/>
                                        <p:tgtEl>
                                          <p:spTgt spid="4108"/>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4109"/>
                                        </p:tgtEl>
                                        <p:attrNameLst>
                                          <p:attrName>style.visibility</p:attrName>
                                        </p:attrNameLst>
                                      </p:cBhvr>
                                      <p:to>
                                        <p:strVal val="visible"/>
                                      </p:to>
                                    </p:set>
                                    <p:anim calcmode="lin" valueType="num">
                                      <p:cBhvr>
                                        <p:cTn id="17" dur="1000" fill="hold"/>
                                        <p:tgtEl>
                                          <p:spTgt spid="4109"/>
                                        </p:tgtEl>
                                        <p:attrNameLst>
                                          <p:attrName>ppt_w</p:attrName>
                                        </p:attrNameLst>
                                      </p:cBhvr>
                                      <p:tavLst>
                                        <p:tav tm="0">
                                          <p:val>
                                            <p:strVal val="#ppt_w*0.70"/>
                                          </p:val>
                                        </p:tav>
                                        <p:tav tm="100000">
                                          <p:val>
                                            <p:strVal val="#ppt_w"/>
                                          </p:val>
                                        </p:tav>
                                      </p:tavLst>
                                    </p:anim>
                                    <p:anim calcmode="lin" valueType="num">
                                      <p:cBhvr>
                                        <p:cTn id="18" dur="1000" fill="hold"/>
                                        <p:tgtEl>
                                          <p:spTgt spid="4109"/>
                                        </p:tgtEl>
                                        <p:attrNameLst>
                                          <p:attrName>ppt_h</p:attrName>
                                        </p:attrNameLst>
                                      </p:cBhvr>
                                      <p:tavLst>
                                        <p:tav tm="0">
                                          <p:val>
                                            <p:strVal val="#ppt_h"/>
                                          </p:val>
                                        </p:tav>
                                        <p:tav tm="100000">
                                          <p:val>
                                            <p:strVal val="#ppt_h"/>
                                          </p:val>
                                        </p:tav>
                                      </p:tavLst>
                                    </p:anim>
                                    <p:animEffect transition="in" filter="fade">
                                      <p:cBhvr>
                                        <p:cTn id="19" dur="1000"/>
                                        <p:tgtEl>
                                          <p:spTgt spid="4109"/>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4110"/>
                                        </p:tgtEl>
                                        <p:attrNameLst>
                                          <p:attrName>style.visibility</p:attrName>
                                        </p:attrNameLst>
                                      </p:cBhvr>
                                      <p:to>
                                        <p:strVal val="visible"/>
                                      </p:to>
                                    </p:set>
                                    <p:anim calcmode="lin" valueType="num">
                                      <p:cBhvr>
                                        <p:cTn id="22" dur="1000" fill="hold"/>
                                        <p:tgtEl>
                                          <p:spTgt spid="4110"/>
                                        </p:tgtEl>
                                        <p:attrNameLst>
                                          <p:attrName>ppt_w</p:attrName>
                                        </p:attrNameLst>
                                      </p:cBhvr>
                                      <p:tavLst>
                                        <p:tav tm="0">
                                          <p:val>
                                            <p:strVal val="#ppt_w*0.70"/>
                                          </p:val>
                                        </p:tav>
                                        <p:tav tm="100000">
                                          <p:val>
                                            <p:strVal val="#ppt_w"/>
                                          </p:val>
                                        </p:tav>
                                      </p:tavLst>
                                    </p:anim>
                                    <p:anim calcmode="lin" valueType="num">
                                      <p:cBhvr>
                                        <p:cTn id="23" dur="1000" fill="hold"/>
                                        <p:tgtEl>
                                          <p:spTgt spid="4110"/>
                                        </p:tgtEl>
                                        <p:attrNameLst>
                                          <p:attrName>ppt_h</p:attrName>
                                        </p:attrNameLst>
                                      </p:cBhvr>
                                      <p:tavLst>
                                        <p:tav tm="0">
                                          <p:val>
                                            <p:strVal val="#ppt_h"/>
                                          </p:val>
                                        </p:tav>
                                        <p:tav tm="100000">
                                          <p:val>
                                            <p:strVal val="#ppt_h"/>
                                          </p:val>
                                        </p:tav>
                                      </p:tavLst>
                                    </p:anim>
                                    <p:animEffect transition="in" filter="fade">
                                      <p:cBhvr>
                                        <p:cTn id="24" dur="1000"/>
                                        <p:tgtEl>
                                          <p:spTgt spid="41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4" presetClass="exit" presetSubtype="10" fill="hold" grpId="1" nodeType="clickEffect">
                                  <p:stCondLst>
                                    <p:cond delay="0"/>
                                  </p:stCondLst>
                                  <p:childTnLst>
                                    <p:animEffect transition="out" filter="randombar(horizontal)">
                                      <p:cBhvr>
                                        <p:cTn id="28" dur="500"/>
                                        <p:tgtEl>
                                          <p:spTgt spid="4108"/>
                                        </p:tgtEl>
                                      </p:cBhvr>
                                    </p:animEffect>
                                    <p:set>
                                      <p:cBhvr>
                                        <p:cTn id="29" dur="1" fill="hold">
                                          <p:stCondLst>
                                            <p:cond delay="499"/>
                                          </p:stCondLst>
                                        </p:cTn>
                                        <p:tgtEl>
                                          <p:spTgt spid="4108"/>
                                        </p:tgtEl>
                                        <p:attrNameLst>
                                          <p:attrName>style.visibility</p:attrName>
                                        </p:attrNameLst>
                                      </p:cBhvr>
                                      <p:to>
                                        <p:strVal val="hidden"/>
                                      </p:to>
                                    </p:set>
                                  </p:childTnLst>
                                </p:cTn>
                              </p:par>
                              <p:par>
                                <p:cTn id="30" presetID="14" presetClass="exit" presetSubtype="10" fill="hold" grpId="1" nodeType="withEffect">
                                  <p:stCondLst>
                                    <p:cond delay="0"/>
                                  </p:stCondLst>
                                  <p:childTnLst>
                                    <p:animEffect transition="out" filter="randombar(horizontal)">
                                      <p:cBhvr>
                                        <p:cTn id="31" dur="500"/>
                                        <p:tgtEl>
                                          <p:spTgt spid="4110"/>
                                        </p:tgtEl>
                                      </p:cBhvr>
                                    </p:animEffect>
                                    <p:set>
                                      <p:cBhvr>
                                        <p:cTn id="32" dur="1" fill="hold">
                                          <p:stCondLst>
                                            <p:cond delay="499"/>
                                          </p:stCondLst>
                                        </p:cTn>
                                        <p:tgtEl>
                                          <p:spTgt spid="41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 grpId="0"/>
      <p:bldP spid="4108" grpId="0"/>
      <p:bldP spid="4108" grpId="1"/>
      <p:bldP spid="4109" grpId="0"/>
      <p:bldP spid="4110" grpId="0"/>
      <p:bldP spid="4110"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nen 2"/>
          <p:cNvPicPr>
            <a:picLocks noChangeAspect="1" noChangeArrowheads="1"/>
          </p:cNvPicPr>
          <p:nvPr/>
        </p:nvPicPr>
        <p:blipFill>
          <a:blip r:embed="rId2"/>
          <a:srcRect/>
          <a:stretch>
            <a:fillRect/>
          </a:stretch>
        </p:blipFill>
        <p:spPr bwMode="auto">
          <a:xfrm>
            <a:off x="0" y="0"/>
            <a:ext cx="1404938" cy="1676400"/>
          </a:xfrm>
          <a:prstGeom prst="rect">
            <a:avLst/>
          </a:prstGeom>
          <a:noFill/>
          <a:ln w="9525">
            <a:noFill/>
            <a:miter lim="800000"/>
            <a:headEnd/>
            <a:tailEnd/>
          </a:ln>
        </p:spPr>
      </p:pic>
      <p:pic>
        <p:nvPicPr>
          <p:cNvPr id="7171" name="Picture 5" descr="nen 2"/>
          <p:cNvPicPr>
            <a:picLocks noChangeAspect="1" noChangeArrowheads="1"/>
          </p:cNvPicPr>
          <p:nvPr/>
        </p:nvPicPr>
        <p:blipFill>
          <a:blip r:embed="rId3"/>
          <a:srcRect/>
          <a:stretch>
            <a:fillRect/>
          </a:stretch>
        </p:blipFill>
        <p:spPr bwMode="auto">
          <a:xfrm>
            <a:off x="6934200" y="-22225"/>
            <a:ext cx="2209800" cy="1851025"/>
          </a:xfrm>
          <a:prstGeom prst="rect">
            <a:avLst/>
          </a:prstGeom>
          <a:noFill/>
          <a:ln w="9525">
            <a:noFill/>
            <a:miter lim="800000"/>
            <a:headEnd/>
            <a:tailEnd/>
          </a:ln>
        </p:spPr>
      </p:pic>
      <p:pic>
        <p:nvPicPr>
          <p:cNvPr id="7172" name="Picture 6" descr="nen 2"/>
          <p:cNvPicPr>
            <a:picLocks noChangeAspect="1" noChangeArrowheads="1"/>
          </p:cNvPicPr>
          <p:nvPr/>
        </p:nvPicPr>
        <p:blipFill>
          <a:blip r:embed="rId4"/>
          <a:srcRect/>
          <a:stretch>
            <a:fillRect/>
          </a:stretch>
        </p:blipFill>
        <p:spPr bwMode="auto">
          <a:xfrm>
            <a:off x="0" y="4648200"/>
            <a:ext cx="1676400" cy="2209800"/>
          </a:xfrm>
          <a:prstGeom prst="rect">
            <a:avLst/>
          </a:prstGeom>
          <a:noFill/>
          <a:ln w="9525">
            <a:noFill/>
            <a:miter lim="800000"/>
            <a:headEnd/>
            <a:tailEnd/>
          </a:ln>
        </p:spPr>
      </p:pic>
      <p:pic>
        <p:nvPicPr>
          <p:cNvPr id="7173" name="Picture 7" descr="nen 2"/>
          <p:cNvPicPr>
            <a:picLocks noChangeAspect="1" noChangeArrowheads="1"/>
          </p:cNvPicPr>
          <p:nvPr/>
        </p:nvPicPr>
        <p:blipFill>
          <a:blip r:embed="rId5"/>
          <a:srcRect/>
          <a:stretch>
            <a:fillRect/>
          </a:stretch>
        </p:blipFill>
        <p:spPr bwMode="auto">
          <a:xfrm>
            <a:off x="7292975" y="4648200"/>
            <a:ext cx="1851025" cy="2209800"/>
          </a:xfrm>
          <a:prstGeom prst="rect">
            <a:avLst/>
          </a:prstGeom>
          <a:noFill/>
          <a:ln w="9525">
            <a:noFill/>
            <a:miter lim="800000"/>
            <a:headEnd/>
            <a:tailEnd/>
          </a:ln>
        </p:spPr>
      </p:pic>
      <p:sp>
        <p:nvSpPr>
          <p:cNvPr id="7174"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u="sng">
                <a:solidFill>
                  <a:srgbClr val="FFFF00"/>
                </a:solidFill>
                <a:latin typeface="Arial" charset="0"/>
              </a:rPr>
              <a:t>LUYỆN TỪ VÀ CÂU</a:t>
            </a:r>
          </a:p>
        </p:txBody>
      </p:sp>
      <p:sp>
        <p:nvSpPr>
          <p:cNvPr id="7175"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5131" name="Text Box 11"/>
          <p:cNvSpPr txBox="1">
            <a:spLocks noChangeArrowheads="1"/>
          </p:cNvSpPr>
          <p:nvPr/>
        </p:nvSpPr>
        <p:spPr bwMode="auto">
          <a:xfrm>
            <a:off x="1447800" y="1524000"/>
            <a:ext cx="7086600" cy="915988"/>
          </a:xfrm>
          <a:prstGeom prst="rect">
            <a:avLst/>
          </a:prstGeom>
          <a:noFill/>
          <a:ln w="9525">
            <a:noFill/>
            <a:miter lim="800000"/>
            <a:headEnd/>
            <a:tailEnd/>
          </a:ln>
        </p:spPr>
        <p:txBody>
          <a:bodyPr>
            <a:spAutoFit/>
          </a:bodyPr>
          <a:lstStyle/>
          <a:p>
            <a:pPr>
              <a:spcBef>
                <a:spcPct val="50000"/>
              </a:spcBef>
            </a:pPr>
            <a:r>
              <a:rPr lang="en-US">
                <a:latin typeface="Arial" charset="0"/>
              </a:rPr>
              <a:t> </a:t>
            </a:r>
            <a:r>
              <a:rPr lang="en-US" i="1">
                <a:latin typeface="Arial" charset="0"/>
              </a:rPr>
              <a:t>An ninh</a:t>
            </a:r>
            <a:r>
              <a:rPr lang="en-US">
                <a:latin typeface="Arial" charset="0"/>
              </a:rPr>
              <a:t> là từ ghép Hán Việt lặp nghĩa gồm hai tiếng: Tiếng </a:t>
            </a:r>
            <a:r>
              <a:rPr lang="en-US" i="1">
                <a:latin typeface="Arial" charset="0"/>
              </a:rPr>
              <a:t>an</a:t>
            </a:r>
            <a:r>
              <a:rPr lang="en-US">
                <a:latin typeface="Arial" charset="0"/>
              </a:rPr>
              <a:t> có nghĩa là yên, yên ổn, trái với nguy hiểm; tiếng </a:t>
            </a:r>
            <a:r>
              <a:rPr lang="en-US" i="1">
                <a:latin typeface="Arial" charset="0"/>
              </a:rPr>
              <a:t>ninh</a:t>
            </a:r>
            <a:r>
              <a:rPr lang="en-US">
                <a:latin typeface="Arial" charset="0"/>
              </a:rPr>
              <a:t> có nghĩa là yên lặng, bình yên.</a:t>
            </a:r>
          </a:p>
        </p:txBody>
      </p:sp>
      <p:sp>
        <p:nvSpPr>
          <p:cNvPr id="5132" name="Text Box 12"/>
          <p:cNvSpPr txBox="1">
            <a:spLocks noChangeArrowheads="1"/>
          </p:cNvSpPr>
          <p:nvPr/>
        </p:nvSpPr>
        <p:spPr bwMode="auto">
          <a:xfrm>
            <a:off x="1371600" y="2667000"/>
            <a:ext cx="7086600" cy="1338263"/>
          </a:xfrm>
          <a:prstGeom prst="rect">
            <a:avLst/>
          </a:prstGeom>
          <a:noFill/>
          <a:ln w="9525">
            <a:noFill/>
            <a:miter lim="800000"/>
            <a:headEnd/>
            <a:tailEnd/>
          </a:ln>
        </p:spPr>
        <p:txBody>
          <a:bodyPr>
            <a:spAutoFit/>
          </a:bodyPr>
          <a:lstStyle/>
          <a:p>
            <a:pPr>
              <a:spcBef>
                <a:spcPct val="50000"/>
              </a:spcBef>
            </a:pPr>
            <a:r>
              <a:rPr lang="en-US">
                <a:latin typeface="Arial" charset="0"/>
              </a:rPr>
              <a:t> </a:t>
            </a:r>
            <a:r>
              <a:rPr lang="en-US" i="1">
                <a:latin typeface="Arial" charset="0"/>
              </a:rPr>
              <a:t>An ninh</a:t>
            </a:r>
            <a:r>
              <a:rPr lang="en-US">
                <a:latin typeface="Arial" charset="0"/>
              </a:rPr>
              <a:t>  có nghĩa là yên ổn về chính trị và trật tự xã hội. Còn tình trạng yên ổn hẳn, tránh được tai nạn, tránh được thiệt hại được gọi là </a:t>
            </a:r>
            <a:r>
              <a:rPr lang="en-US" i="1">
                <a:latin typeface="Arial" charset="0"/>
              </a:rPr>
              <a:t>an toàn</a:t>
            </a:r>
            <a:r>
              <a:rPr lang="en-US">
                <a:latin typeface="Arial" charset="0"/>
              </a:rPr>
              <a:t>. </a:t>
            </a:r>
          </a:p>
          <a:p>
            <a:pPr>
              <a:spcBef>
                <a:spcPct val="50000"/>
              </a:spcBef>
            </a:pPr>
            <a:r>
              <a:rPr lang="en-US">
                <a:latin typeface="Arial" charset="0"/>
              </a:rPr>
              <a:t>Không có  chiến tranh và thiên tai còn được gọi là </a:t>
            </a:r>
            <a:r>
              <a:rPr lang="en-US" i="1">
                <a:latin typeface="Arial" charset="0"/>
              </a:rPr>
              <a:t>thanh bình.</a:t>
            </a:r>
          </a:p>
        </p:txBody>
      </p:sp>
      <p:grpSp>
        <p:nvGrpSpPr>
          <p:cNvPr id="7178" name="Group 13"/>
          <p:cNvGrpSpPr>
            <a:grpSpLocks/>
          </p:cNvGrpSpPr>
          <p:nvPr/>
        </p:nvGrpSpPr>
        <p:grpSpPr bwMode="auto">
          <a:xfrm>
            <a:off x="457200" y="5105400"/>
            <a:ext cx="1371600" cy="1524000"/>
            <a:chOff x="2200" y="2796"/>
            <a:chExt cx="1451" cy="1360"/>
          </a:xfrm>
        </p:grpSpPr>
        <p:pic>
          <p:nvPicPr>
            <p:cNvPr id="7179" name="Picture 14"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7180" name="Picture 15"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131"/>
                                        </p:tgtEl>
                                        <p:attrNameLst>
                                          <p:attrName>style.visibility</p:attrName>
                                        </p:attrNameLst>
                                      </p:cBhvr>
                                      <p:to>
                                        <p:strVal val="visible"/>
                                      </p:to>
                                    </p:set>
                                    <p:animEffect transition="in" filter="strips(downLeft)">
                                      <p:cBhvr>
                                        <p:cTn id="7" dur="500"/>
                                        <p:tgtEl>
                                          <p:spTgt spid="51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xit" presetSubtype="16" fill="hold" grpId="1" nodeType="clickEffect">
                                  <p:stCondLst>
                                    <p:cond delay="0"/>
                                  </p:stCondLst>
                                  <p:childTnLst>
                                    <p:animEffect transition="out" filter="plus(in)">
                                      <p:cBhvr>
                                        <p:cTn id="11" dur="2000"/>
                                        <p:tgtEl>
                                          <p:spTgt spid="5131"/>
                                        </p:tgtEl>
                                      </p:cBhvr>
                                    </p:animEffect>
                                    <p:set>
                                      <p:cBhvr>
                                        <p:cTn id="12" dur="1" fill="hold">
                                          <p:stCondLst>
                                            <p:cond delay="1999"/>
                                          </p:stCondLst>
                                        </p:cTn>
                                        <p:tgtEl>
                                          <p:spTgt spid="5131"/>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132"/>
                                        </p:tgtEl>
                                        <p:attrNameLst>
                                          <p:attrName>style.visibility</p:attrName>
                                        </p:attrNameLst>
                                      </p:cBhvr>
                                      <p:to>
                                        <p:strVal val="visible"/>
                                      </p:to>
                                    </p:set>
                                    <p:animEffect transition="in" filter="wheel(4)">
                                      <p:cBhvr>
                                        <p:cTn id="17" dur="20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p:bldP spid="5131" grpId="1"/>
      <p:bldP spid="51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8195"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8196"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8197"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8198"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u="sng">
                <a:solidFill>
                  <a:srgbClr val="FFFF00"/>
                </a:solidFill>
                <a:latin typeface="Arial" charset="0"/>
              </a:rPr>
              <a:t>LUYỆN TỪ VÀ CÂU</a:t>
            </a:r>
          </a:p>
        </p:txBody>
      </p:sp>
      <p:sp>
        <p:nvSpPr>
          <p:cNvPr id="8199"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6155" name="Text Box 11"/>
          <p:cNvSpPr txBox="1">
            <a:spLocks noChangeArrowheads="1"/>
          </p:cNvSpPr>
          <p:nvPr/>
        </p:nvSpPr>
        <p:spPr bwMode="auto">
          <a:xfrm>
            <a:off x="609600" y="1676400"/>
            <a:ext cx="8305800" cy="366713"/>
          </a:xfrm>
          <a:prstGeom prst="rect">
            <a:avLst/>
          </a:prstGeom>
          <a:noFill/>
          <a:ln w="9525">
            <a:noFill/>
            <a:miter lim="800000"/>
            <a:headEnd/>
            <a:tailEnd/>
          </a:ln>
        </p:spPr>
        <p:txBody>
          <a:bodyPr>
            <a:spAutoFit/>
          </a:bodyPr>
          <a:lstStyle/>
          <a:p>
            <a:pPr>
              <a:spcBef>
                <a:spcPct val="50000"/>
              </a:spcBef>
            </a:pPr>
            <a:r>
              <a:rPr lang="en-US" b="1" u="sng">
                <a:solidFill>
                  <a:srgbClr val="FF3300"/>
                </a:solidFill>
                <a:latin typeface="Arial" charset="0"/>
              </a:rPr>
              <a:t>Bài 2</a:t>
            </a:r>
            <a:r>
              <a:rPr lang="en-US">
                <a:latin typeface="Arial" charset="0"/>
              </a:rPr>
              <a:t>: </a:t>
            </a:r>
            <a:r>
              <a:rPr lang="en-US">
                <a:solidFill>
                  <a:srgbClr val="FF9900"/>
                </a:solidFill>
                <a:latin typeface="Arial" charset="0"/>
              </a:rPr>
              <a:t>Tìm những danh từ và động từ có thể kết hợp với từ </a:t>
            </a:r>
            <a:r>
              <a:rPr lang="en-US" b="1" i="1">
                <a:solidFill>
                  <a:srgbClr val="FF9900"/>
                </a:solidFill>
                <a:latin typeface="Arial" charset="0"/>
              </a:rPr>
              <a:t> an ninh</a:t>
            </a:r>
            <a:r>
              <a:rPr lang="en-US">
                <a:latin typeface="Arial" charset="0"/>
              </a:rPr>
              <a:t> </a:t>
            </a:r>
          </a:p>
        </p:txBody>
      </p:sp>
      <p:sp>
        <p:nvSpPr>
          <p:cNvPr id="6156" name="Text Box 12"/>
          <p:cNvSpPr txBox="1">
            <a:spLocks noChangeArrowheads="1"/>
          </p:cNvSpPr>
          <p:nvPr/>
        </p:nvSpPr>
        <p:spPr bwMode="auto">
          <a:xfrm>
            <a:off x="609600" y="2209800"/>
            <a:ext cx="8305800" cy="366713"/>
          </a:xfrm>
          <a:prstGeom prst="rect">
            <a:avLst/>
          </a:prstGeom>
          <a:noFill/>
          <a:ln w="9525">
            <a:noFill/>
            <a:miter lim="800000"/>
            <a:headEnd/>
            <a:tailEnd/>
          </a:ln>
        </p:spPr>
        <p:txBody>
          <a:bodyPr>
            <a:spAutoFit/>
          </a:bodyPr>
          <a:lstStyle/>
          <a:p>
            <a:pPr>
              <a:spcBef>
                <a:spcPct val="50000"/>
              </a:spcBef>
            </a:pPr>
            <a:r>
              <a:rPr lang="en-US">
                <a:solidFill>
                  <a:srgbClr val="0000FF"/>
                </a:solidFill>
                <a:latin typeface="Arial" charset="0"/>
              </a:rPr>
              <a:t> M</a:t>
            </a:r>
            <a:r>
              <a:rPr lang="en-US">
                <a:latin typeface="Arial" charset="0"/>
              </a:rPr>
              <a:t> :</a:t>
            </a:r>
            <a:r>
              <a:rPr lang="en-US" b="1">
                <a:latin typeface="Arial" charset="0"/>
              </a:rPr>
              <a:t>lực lượng</a:t>
            </a:r>
            <a:r>
              <a:rPr lang="en-US">
                <a:latin typeface="Arial" charset="0"/>
              </a:rPr>
              <a:t> an ninh; </a:t>
            </a:r>
            <a:r>
              <a:rPr lang="en-US" b="1">
                <a:latin typeface="Arial" charset="0"/>
              </a:rPr>
              <a:t>giữ vững</a:t>
            </a:r>
            <a:r>
              <a:rPr lang="en-US">
                <a:latin typeface="Arial" charset="0"/>
              </a:rPr>
              <a:t> an ninh</a:t>
            </a:r>
          </a:p>
        </p:txBody>
      </p:sp>
      <p:sp>
        <p:nvSpPr>
          <p:cNvPr id="8202" name="Text Box 13"/>
          <p:cNvSpPr txBox="1">
            <a:spLocks noChangeArrowheads="1"/>
          </p:cNvSpPr>
          <p:nvPr/>
        </p:nvSpPr>
        <p:spPr bwMode="auto">
          <a:xfrm>
            <a:off x="609600" y="2743200"/>
            <a:ext cx="8305800" cy="366713"/>
          </a:xfrm>
          <a:prstGeom prst="rect">
            <a:avLst/>
          </a:prstGeom>
          <a:noFill/>
          <a:ln w="9525">
            <a:noFill/>
            <a:miter lim="800000"/>
            <a:headEnd/>
            <a:tailEnd/>
          </a:ln>
        </p:spPr>
        <p:txBody>
          <a:bodyPr>
            <a:spAutoFit/>
          </a:bodyPr>
          <a:lstStyle/>
          <a:p>
            <a:pPr>
              <a:spcBef>
                <a:spcPct val="50000"/>
              </a:spcBef>
            </a:pPr>
            <a:r>
              <a:rPr lang="en-US">
                <a:latin typeface="Arial" charset="0"/>
              </a:rPr>
              <a:t> </a:t>
            </a:r>
          </a:p>
        </p:txBody>
      </p:sp>
      <p:sp>
        <p:nvSpPr>
          <p:cNvPr id="8203" name="Text Box 14"/>
          <p:cNvSpPr txBox="1">
            <a:spLocks noChangeArrowheads="1"/>
          </p:cNvSpPr>
          <p:nvPr/>
        </p:nvSpPr>
        <p:spPr bwMode="auto">
          <a:xfrm>
            <a:off x="609600" y="3200400"/>
            <a:ext cx="8305800" cy="366713"/>
          </a:xfrm>
          <a:prstGeom prst="rect">
            <a:avLst/>
          </a:prstGeom>
          <a:noFill/>
          <a:ln w="9525">
            <a:noFill/>
            <a:miter lim="800000"/>
            <a:headEnd/>
            <a:tailEnd/>
          </a:ln>
        </p:spPr>
        <p:txBody>
          <a:bodyPr>
            <a:spAutoFit/>
          </a:bodyPr>
          <a:lstStyle/>
          <a:p>
            <a:pPr>
              <a:spcBef>
                <a:spcPct val="50000"/>
              </a:spcBef>
            </a:pPr>
            <a:r>
              <a:rPr lang="en-US">
                <a:latin typeface="Arial" charset="0"/>
              </a:rPr>
              <a:t> </a:t>
            </a:r>
          </a:p>
        </p:txBody>
      </p:sp>
      <p:graphicFrame>
        <p:nvGraphicFramePr>
          <p:cNvPr id="6159" name="Group 15"/>
          <p:cNvGraphicFramePr>
            <a:graphicFrameLocks noGrp="1"/>
          </p:cNvGraphicFramePr>
          <p:nvPr/>
        </p:nvGraphicFramePr>
        <p:xfrm>
          <a:off x="762000" y="3048000"/>
          <a:ext cx="7924800" cy="2489200"/>
        </p:xfrm>
        <a:graphic>
          <a:graphicData uri="http://schemas.openxmlformats.org/drawingml/2006/table">
            <a:tbl>
              <a:tblPr/>
              <a:tblGrid>
                <a:gridCol w="3962400"/>
                <a:gridCol w="39624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Danh từ kết hợp với an ninh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Động từ kết hợp với an ninh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155"/>
                                        </p:tgtEl>
                                        <p:attrNameLst>
                                          <p:attrName>style.visibility</p:attrName>
                                        </p:attrNameLst>
                                      </p:cBhvr>
                                      <p:to>
                                        <p:strVal val="visible"/>
                                      </p:to>
                                    </p:set>
                                    <p:animEffect transition="in" filter="plus(in)">
                                      <p:cBhvr>
                                        <p:cTn id="7" dur="2000"/>
                                        <p:tgtEl>
                                          <p:spTgt spid="6155"/>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6156"/>
                                        </p:tgtEl>
                                        <p:attrNameLst>
                                          <p:attrName>style.visibility</p:attrName>
                                        </p:attrNameLst>
                                      </p:cBhvr>
                                      <p:to>
                                        <p:strVal val="visible"/>
                                      </p:to>
                                    </p:set>
                                    <p:animEffect transition="in" filter="plus(in)">
                                      <p:cBhvr>
                                        <p:cTn id="10" dur="2000"/>
                                        <p:tgtEl>
                                          <p:spTgt spid="615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1" presetClass="entr" presetSubtype="4" fill="hold" nodeType="clickEffect">
                                  <p:stCondLst>
                                    <p:cond delay="0"/>
                                  </p:stCondLst>
                                  <p:childTnLst>
                                    <p:set>
                                      <p:cBhvr>
                                        <p:cTn id="14" dur="1" fill="hold">
                                          <p:stCondLst>
                                            <p:cond delay="0"/>
                                          </p:stCondLst>
                                        </p:cTn>
                                        <p:tgtEl>
                                          <p:spTgt spid="6159"/>
                                        </p:tgtEl>
                                        <p:attrNameLst>
                                          <p:attrName>style.visibility</p:attrName>
                                        </p:attrNameLst>
                                      </p:cBhvr>
                                      <p:to>
                                        <p:strVal val="visible"/>
                                      </p:to>
                                    </p:set>
                                    <p:animEffect transition="in" filter="wheel(4)">
                                      <p:cBhvr>
                                        <p:cTn id="15" dur="20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5" grpId="0"/>
      <p:bldP spid="61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9219"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9220"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9221"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9222"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u="sng">
                <a:solidFill>
                  <a:srgbClr val="FFFF00"/>
                </a:solidFill>
                <a:latin typeface="Arial" charset="0"/>
              </a:rPr>
              <a:t>LUYỆN TỪ VÀ CÂU</a:t>
            </a:r>
          </a:p>
        </p:txBody>
      </p:sp>
      <p:sp>
        <p:nvSpPr>
          <p:cNvPr id="9223"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7179" name="Text Box 11"/>
          <p:cNvSpPr txBox="1">
            <a:spLocks noChangeArrowheads="1"/>
          </p:cNvSpPr>
          <p:nvPr/>
        </p:nvSpPr>
        <p:spPr bwMode="auto">
          <a:xfrm>
            <a:off x="609600" y="1676400"/>
            <a:ext cx="8305800" cy="366713"/>
          </a:xfrm>
          <a:prstGeom prst="rect">
            <a:avLst/>
          </a:prstGeom>
          <a:noFill/>
          <a:ln w="9525">
            <a:noFill/>
            <a:miter lim="800000"/>
            <a:headEnd/>
            <a:tailEnd/>
          </a:ln>
        </p:spPr>
        <p:txBody>
          <a:bodyPr>
            <a:spAutoFit/>
          </a:bodyPr>
          <a:lstStyle/>
          <a:p>
            <a:pPr>
              <a:spcBef>
                <a:spcPct val="50000"/>
              </a:spcBef>
            </a:pPr>
            <a:r>
              <a:rPr lang="en-US" b="1">
                <a:solidFill>
                  <a:srgbClr val="FF3300"/>
                </a:solidFill>
                <a:latin typeface="Arial" charset="0"/>
              </a:rPr>
              <a:t>Bài 2</a:t>
            </a:r>
            <a:r>
              <a:rPr lang="en-US">
                <a:latin typeface="Arial" charset="0"/>
              </a:rPr>
              <a:t>: </a:t>
            </a:r>
            <a:r>
              <a:rPr lang="en-US">
                <a:solidFill>
                  <a:srgbClr val="FF9900"/>
                </a:solidFill>
                <a:latin typeface="Arial" charset="0"/>
              </a:rPr>
              <a:t>  Những danh từ và động từ có thể kết hợp với từ </a:t>
            </a:r>
            <a:r>
              <a:rPr lang="en-US" b="1" i="1">
                <a:solidFill>
                  <a:srgbClr val="FF9900"/>
                </a:solidFill>
                <a:latin typeface="Arial" charset="0"/>
              </a:rPr>
              <a:t> an ninh</a:t>
            </a:r>
            <a:r>
              <a:rPr lang="en-US">
                <a:latin typeface="Arial" charset="0"/>
              </a:rPr>
              <a:t> </a:t>
            </a:r>
          </a:p>
        </p:txBody>
      </p:sp>
      <p:sp>
        <p:nvSpPr>
          <p:cNvPr id="9225" name="Text Box 12"/>
          <p:cNvSpPr txBox="1">
            <a:spLocks noChangeArrowheads="1"/>
          </p:cNvSpPr>
          <p:nvPr/>
        </p:nvSpPr>
        <p:spPr bwMode="auto">
          <a:xfrm>
            <a:off x="914400" y="2362200"/>
            <a:ext cx="7315200" cy="3668713"/>
          </a:xfrm>
          <a:prstGeom prst="rect">
            <a:avLst/>
          </a:prstGeom>
          <a:noFill/>
          <a:ln w="9525">
            <a:noFill/>
            <a:miter lim="800000"/>
            <a:headEnd/>
            <a:tailEnd/>
          </a:ln>
        </p:spPr>
        <p:txBody>
          <a:bodyPr>
            <a:spAutoFit/>
          </a:bodyPr>
          <a:lstStyle/>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p:txBody>
      </p:sp>
      <p:graphicFrame>
        <p:nvGraphicFramePr>
          <p:cNvPr id="7211" name="Group 43"/>
          <p:cNvGraphicFramePr>
            <a:graphicFrameLocks noGrp="1"/>
          </p:cNvGraphicFramePr>
          <p:nvPr/>
        </p:nvGraphicFramePr>
        <p:xfrm>
          <a:off x="762000" y="2209800"/>
          <a:ext cx="7924800" cy="2895600"/>
        </p:xfrm>
        <a:graphic>
          <a:graphicData uri="http://schemas.openxmlformats.org/drawingml/2006/table">
            <a:tbl>
              <a:tblPr/>
              <a:tblGrid>
                <a:gridCol w="3962400"/>
                <a:gridCol w="3962400"/>
              </a:tblGrid>
              <a:tr h="558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Danh từ kết hợp với an ninh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Động từ kết hợp với an ninh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Cơ quan an ninh, lực lượng an ninh, chiến sĩ an ninh, xã hội an ninh, an ninh chính trị, an ninh Tổ quốc, giải pháp an ninh.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  </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Bảo vệ an ninh, giữ gìn an ninh, giữ vững an ninh, củng cố an ninh, quấy rối an ninh,  thiết lập an ninh.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9237" name="Group 44"/>
          <p:cNvGrpSpPr>
            <a:grpSpLocks/>
          </p:cNvGrpSpPr>
          <p:nvPr/>
        </p:nvGrpSpPr>
        <p:grpSpPr bwMode="auto">
          <a:xfrm>
            <a:off x="304800" y="5181600"/>
            <a:ext cx="1371600" cy="1524000"/>
            <a:chOff x="2200" y="2796"/>
            <a:chExt cx="1451" cy="1360"/>
          </a:xfrm>
        </p:grpSpPr>
        <p:pic>
          <p:nvPicPr>
            <p:cNvPr id="9238" name="Picture 45" descr="j0356785[1]"/>
            <p:cNvPicPr>
              <a:picLocks noChangeAspect="1" noChangeArrowheads="1" noCrop="1"/>
            </p:cNvPicPr>
            <p:nvPr/>
          </p:nvPicPr>
          <p:blipFill>
            <a:blip r:embed="rId6"/>
            <a:srcRect/>
            <a:stretch>
              <a:fillRect/>
            </a:stretch>
          </p:blipFill>
          <p:spPr bwMode="auto">
            <a:xfrm>
              <a:off x="2200" y="2796"/>
              <a:ext cx="1360" cy="1360"/>
            </a:xfrm>
            <a:prstGeom prst="rect">
              <a:avLst/>
            </a:prstGeom>
            <a:noFill/>
            <a:ln w="9525">
              <a:noFill/>
              <a:miter lim="800000"/>
              <a:headEnd/>
              <a:tailEnd/>
            </a:ln>
          </p:spPr>
        </p:pic>
        <p:pic>
          <p:nvPicPr>
            <p:cNvPr id="9239" name="Picture 46" descr="j0411950[1]"/>
            <p:cNvPicPr>
              <a:picLocks noChangeAspect="1" noChangeArrowheads="1"/>
            </p:cNvPicPr>
            <p:nvPr/>
          </p:nvPicPr>
          <p:blipFill>
            <a:blip r:embed="rId7"/>
            <a:srcRect/>
            <a:stretch>
              <a:fillRect/>
            </a:stretch>
          </p:blipFill>
          <p:spPr bwMode="auto">
            <a:xfrm>
              <a:off x="2835" y="3158"/>
              <a:ext cx="816" cy="79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wedge">
                                      <p:cBhvr>
                                        <p:cTn id="7" dur="2000"/>
                                        <p:tgtEl>
                                          <p:spTgt spid="7179"/>
                                        </p:tgtEl>
                                      </p:cBhvr>
                                    </p:animEffect>
                                  </p:childTnLst>
                                </p:cTn>
                              </p:par>
                              <p:par>
                                <p:cTn id="8" presetID="20" presetClass="entr" presetSubtype="0" fill="hold" nodeType="withEffect">
                                  <p:stCondLst>
                                    <p:cond delay="0"/>
                                  </p:stCondLst>
                                  <p:childTnLst>
                                    <p:set>
                                      <p:cBhvr>
                                        <p:cTn id="9" dur="1" fill="hold">
                                          <p:stCondLst>
                                            <p:cond delay="0"/>
                                          </p:stCondLst>
                                        </p:cTn>
                                        <p:tgtEl>
                                          <p:spTgt spid="7211"/>
                                        </p:tgtEl>
                                        <p:attrNameLst>
                                          <p:attrName>style.visibility</p:attrName>
                                        </p:attrNameLst>
                                      </p:cBhvr>
                                      <p:to>
                                        <p:strVal val="visible"/>
                                      </p:to>
                                    </p:set>
                                    <p:animEffect transition="in" filter="wedge">
                                      <p:cBhvr>
                                        <p:cTn id="10" dur="2000"/>
                                        <p:tgtEl>
                                          <p:spTgt spid="7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0243"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0244"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0245"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0246"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u="sng">
                <a:solidFill>
                  <a:srgbClr val="FFFF00"/>
                </a:solidFill>
                <a:latin typeface="Arial" charset="0"/>
              </a:rPr>
              <a:t>LUYỆN TỪ VÀ CÂU</a:t>
            </a:r>
          </a:p>
        </p:txBody>
      </p:sp>
      <p:sp>
        <p:nvSpPr>
          <p:cNvPr id="10247"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8203" name="Text Box 11"/>
          <p:cNvSpPr txBox="1">
            <a:spLocks noChangeArrowheads="1"/>
          </p:cNvSpPr>
          <p:nvPr/>
        </p:nvSpPr>
        <p:spPr bwMode="auto">
          <a:xfrm>
            <a:off x="685800" y="1295400"/>
            <a:ext cx="7543800" cy="1846263"/>
          </a:xfrm>
          <a:prstGeom prst="rect">
            <a:avLst/>
          </a:prstGeom>
          <a:noFill/>
          <a:ln w="9525">
            <a:noFill/>
            <a:miter lim="800000"/>
            <a:headEnd/>
            <a:tailEnd/>
          </a:ln>
        </p:spPr>
        <p:txBody>
          <a:bodyPr>
            <a:spAutoFit/>
          </a:bodyPr>
          <a:lstStyle/>
          <a:p>
            <a:pPr marL="342900" indent="-342900">
              <a:spcBef>
                <a:spcPct val="50000"/>
              </a:spcBef>
            </a:pPr>
            <a:r>
              <a:rPr lang="en-US" sz="1600" b="1" u="sng">
                <a:solidFill>
                  <a:srgbClr val="FF9900"/>
                </a:solidFill>
                <a:latin typeface="Arial" charset="0"/>
              </a:rPr>
              <a:t>Bài 3</a:t>
            </a:r>
            <a:r>
              <a:rPr lang="en-US" sz="1600">
                <a:latin typeface="Arial" charset="0"/>
              </a:rPr>
              <a:t>: </a:t>
            </a:r>
            <a:r>
              <a:rPr lang="en-US" sz="1600">
                <a:solidFill>
                  <a:srgbClr val="FF66CC"/>
                </a:solidFill>
                <a:latin typeface="Arial" charset="0"/>
              </a:rPr>
              <a:t>Hãy xếp các từ ngữ sau đây vào nhóm thích hợp: công an, đồn biên phòng, toà án, xét xử, bảo mật, cảnh giác, cơ quan an ninh, giữ bí mật, thẩm phán.</a:t>
            </a:r>
          </a:p>
          <a:p>
            <a:pPr marL="342900" indent="-342900">
              <a:spcBef>
                <a:spcPct val="50000"/>
              </a:spcBef>
              <a:buFontTx/>
              <a:buAutoNum type="alphaLcPeriod"/>
            </a:pPr>
            <a:r>
              <a:rPr lang="en-US" sz="1600">
                <a:latin typeface="Arial" charset="0"/>
              </a:rPr>
              <a:t>Chỉ người, cơ quan, tổ chức thực hiện công việc bảo vệ trật tự , an ninh.</a:t>
            </a:r>
          </a:p>
          <a:p>
            <a:pPr marL="342900" indent="-342900">
              <a:spcBef>
                <a:spcPct val="50000"/>
              </a:spcBef>
              <a:buFontTx/>
              <a:buAutoNum type="alphaLcPeriod"/>
            </a:pPr>
            <a:r>
              <a:rPr lang="en-US" sz="1600">
                <a:latin typeface="Arial" charset="0"/>
              </a:rPr>
              <a:t>Chỉ hoạt động bảo vệ trật tự, an ninh hoặc yêu cầu của việc bảo vệ trật tự, an ninh.</a:t>
            </a:r>
            <a:r>
              <a:rPr lang="en-US">
                <a:latin typeface="Arial" charset="0"/>
              </a:rPr>
              <a:t> </a:t>
            </a:r>
          </a:p>
        </p:txBody>
      </p:sp>
      <p:sp>
        <p:nvSpPr>
          <p:cNvPr id="10249" name="Text Box 13"/>
          <p:cNvSpPr txBox="1">
            <a:spLocks noChangeArrowheads="1"/>
          </p:cNvSpPr>
          <p:nvPr/>
        </p:nvSpPr>
        <p:spPr bwMode="auto">
          <a:xfrm>
            <a:off x="1143000" y="3962400"/>
            <a:ext cx="7239000" cy="2017713"/>
          </a:xfrm>
          <a:prstGeom prst="rect">
            <a:avLst/>
          </a:prstGeom>
          <a:noFill/>
          <a:ln w="9525">
            <a:noFill/>
            <a:miter lim="800000"/>
            <a:headEnd/>
            <a:tailEnd/>
          </a:ln>
        </p:spPr>
        <p:txBody>
          <a:bodyPr>
            <a:spAutoFit/>
          </a:bodyPr>
          <a:lstStyle/>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a:p>
            <a:pPr>
              <a:spcBef>
                <a:spcPct val="50000"/>
              </a:spcBef>
            </a:pPr>
            <a:endParaRPr lang="en-US">
              <a:latin typeface="Arial" charset="0"/>
            </a:endParaRPr>
          </a:p>
        </p:txBody>
      </p:sp>
      <p:graphicFrame>
        <p:nvGraphicFramePr>
          <p:cNvPr id="8256" name="Group 64"/>
          <p:cNvGraphicFramePr>
            <a:graphicFrameLocks noGrp="1"/>
          </p:cNvGraphicFramePr>
          <p:nvPr/>
        </p:nvGraphicFramePr>
        <p:xfrm>
          <a:off x="609600" y="3352800"/>
          <a:ext cx="8001000" cy="2797175"/>
        </p:xfrm>
        <a:graphic>
          <a:graphicData uri="http://schemas.openxmlformats.org/drawingml/2006/table">
            <a:tbl>
              <a:tblPr/>
              <a:tblGrid>
                <a:gridCol w="4000500"/>
                <a:gridCol w="4000500"/>
              </a:tblGrid>
              <a:tr h="814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charset="0"/>
                        </a:rPr>
                        <a:t>Từ ngữ chỉ người, cơ quan, tổ chức thực hiện công việc bảo vệ trật tự, an ninh.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charset="0"/>
                        </a:rPr>
                        <a:t>Từ ngữ chỉ hoạt động bảo vệ trật tự, an ninh hoặc yêu cầu của việc bảo vệ trật tự, an ninh.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2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203"/>
                                        </p:tgtEl>
                                        <p:attrNameLst>
                                          <p:attrName>style.visibility</p:attrName>
                                        </p:attrNameLst>
                                      </p:cBhvr>
                                      <p:to>
                                        <p:strVal val="visible"/>
                                      </p:to>
                                    </p:set>
                                    <p:anim calcmode="lin" valueType="num">
                                      <p:cBhvr>
                                        <p:cTn id="7" dur="1000" fill="hold"/>
                                        <p:tgtEl>
                                          <p:spTgt spid="8203"/>
                                        </p:tgtEl>
                                        <p:attrNameLst>
                                          <p:attrName>ppt_w</p:attrName>
                                        </p:attrNameLst>
                                      </p:cBhvr>
                                      <p:tavLst>
                                        <p:tav tm="0">
                                          <p:val>
                                            <p:strVal val="#ppt_w*0.70"/>
                                          </p:val>
                                        </p:tav>
                                        <p:tav tm="100000">
                                          <p:val>
                                            <p:strVal val="#ppt_w"/>
                                          </p:val>
                                        </p:tav>
                                      </p:tavLst>
                                    </p:anim>
                                    <p:anim calcmode="lin" valueType="num">
                                      <p:cBhvr>
                                        <p:cTn id="8" dur="1000" fill="hold"/>
                                        <p:tgtEl>
                                          <p:spTgt spid="8203"/>
                                        </p:tgtEl>
                                        <p:attrNameLst>
                                          <p:attrName>ppt_h</p:attrName>
                                        </p:attrNameLst>
                                      </p:cBhvr>
                                      <p:tavLst>
                                        <p:tav tm="0">
                                          <p:val>
                                            <p:strVal val="#ppt_h"/>
                                          </p:val>
                                        </p:tav>
                                        <p:tav tm="100000">
                                          <p:val>
                                            <p:strVal val="#ppt_h"/>
                                          </p:val>
                                        </p:tav>
                                      </p:tavLst>
                                    </p:anim>
                                    <p:animEffect transition="in" filter="fade">
                                      <p:cBhvr>
                                        <p:cTn id="9" dur="1000"/>
                                        <p:tgtEl>
                                          <p:spTgt spid="820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8256"/>
                                        </p:tgtEl>
                                        <p:attrNameLst>
                                          <p:attrName>style.visibility</p:attrName>
                                        </p:attrNameLst>
                                      </p:cBhvr>
                                      <p:to>
                                        <p:strVal val="visible"/>
                                      </p:to>
                                    </p:set>
                                    <p:animEffect transition="in" filter="wedge">
                                      <p:cBhvr>
                                        <p:cTn id="14" dur="2000"/>
                                        <p:tgtEl>
                                          <p:spTgt spid="8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nen 2"/>
          <p:cNvPicPr>
            <a:picLocks noChangeAspect="1" noChangeArrowheads="1"/>
          </p:cNvPicPr>
          <p:nvPr/>
        </p:nvPicPr>
        <p:blipFill>
          <a:blip r:embed="rId2"/>
          <a:srcRect/>
          <a:stretch>
            <a:fillRect/>
          </a:stretch>
        </p:blipFill>
        <p:spPr bwMode="auto">
          <a:xfrm>
            <a:off x="6934200" y="-22225"/>
            <a:ext cx="2209800" cy="1851025"/>
          </a:xfrm>
          <a:prstGeom prst="rect">
            <a:avLst/>
          </a:prstGeom>
          <a:noFill/>
          <a:ln w="9525">
            <a:noFill/>
            <a:miter lim="800000"/>
            <a:headEnd/>
            <a:tailEnd/>
          </a:ln>
        </p:spPr>
      </p:pic>
      <p:pic>
        <p:nvPicPr>
          <p:cNvPr id="11267" name="Picture 5" descr="nen 2"/>
          <p:cNvPicPr>
            <a:picLocks noChangeAspect="1" noChangeArrowheads="1"/>
          </p:cNvPicPr>
          <p:nvPr/>
        </p:nvPicPr>
        <p:blipFill>
          <a:blip r:embed="rId3"/>
          <a:srcRect/>
          <a:stretch>
            <a:fillRect/>
          </a:stretch>
        </p:blipFill>
        <p:spPr bwMode="auto">
          <a:xfrm>
            <a:off x="0" y="4648200"/>
            <a:ext cx="1676400" cy="2209800"/>
          </a:xfrm>
          <a:prstGeom prst="rect">
            <a:avLst/>
          </a:prstGeom>
          <a:noFill/>
          <a:ln w="9525">
            <a:noFill/>
            <a:miter lim="800000"/>
            <a:headEnd/>
            <a:tailEnd/>
          </a:ln>
        </p:spPr>
      </p:pic>
      <p:pic>
        <p:nvPicPr>
          <p:cNvPr id="11268" name="Picture 6" descr="nen 2"/>
          <p:cNvPicPr>
            <a:picLocks noChangeAspect="1" noChangeArrowheads="1"/>
          </p:cNvPicPr>
          <p:nvPr/>
        </p:nvPicPr>
        <p:blipFill>
          <a:blip r:embed="rId4"/>
          <a:srcRect/>
          <a:stretch>
            <a:fillRect/>
          </a:stretch>
        </p:blipFill>
        <p:spPr bwMode="auto">
          <a:xfrm>
            <a:off x="7292975" y="4648200"/>
            <a:ext cx="1851025" cy="2209800"/>
          </a:xfrm>
          <a:prstGeom prst="rect">
            <a:avLst/>
          </a:prstGeom>
          <a:noFill/>
          <a:ln w="9525">
            <a:noFill/>
            <a:miter lim="800000"/>
            <a:headEnd/>
            <a:tailEnd/>
          </a:ln>
        </p:spPr>
      </p:pic>
      <p:pic>
        <p:nvPicPr>
          <p:cNvPr id="11269" name="Picture 7" descr="nen 2"/>
          <p:cNvPicPr>
            <a:picLocks noChangeAspect="1" noChangeArrowheads="1"/>
          </p:cNvPicPr>
          <p:nvPr/>
        </p:nvPicPr>
        <p:blipFill>
          <a:blip r:embed="rId5"/>
          <a:srcRect/>
          <a:stretch>
            <a:fillRect/>
          </a:stretch>
        </p:blipFill>
        <p:spPr bwMode="auto">
          <a:xfrm>
            <a:off x="0" y="0"/>
            <a:ext cx="1404938" cy="1676400"/>
          </a:xfrm>
          <a:prstGeom prst="rect">
            <a:avLst/>
          </a:prstGeom>
          <a:noFill/>
          <a:ln w="9525">
            <a:noFill/>
            <a:miter lim="800000"/>
            <a:headEnd/>
            <a:tailEnd/>
          </a:ln>
        </p:spPr>
      </p:pic>
      <p:sp>
        <p:nvSpPr>
          <p:cNvPr id="11270" name="Text Box 9"/>
          <p:cNvSpPr txBox="1">
            <a:spLocks noChangeArrowheads="1"/>
          </p:cNvSpPr>
          <p:nvPr/>
        </p:nvSpPr>
        <p:spPr bwMode="auto">
          <a:xfrm>
            <a:off x="2057400" y="381000"/>
            <a:ext cx="4876800" cy="366713"/>
          </a:xfrm>
          <a:prstGeom prst="rect">
            <a:avLst/>
          </a:prstGeom>
          <a:noFill/>
          <a:ln w="9525">
            <a:noFill/>
            <a:miter lim="800000"/>
            <a:headEnd/>
            <a:tailEnd/>
          </a:ln>
        </p:spPr>
        <p:txBody>
          <a:bodyPr>
            <a:spAutoFit/>
          </a:bodyPr>
          <a:lstStyle/>
          <a:p>
            <a:pPr algn="ctr">
              <a:spcBef>
                <a:spcPct val="50000"/>
              </a:spcBef>
            </a:pPr>
            <a:r>
              <a:rPr lang="en-US" b="1">
                <a:solidFill>
                  <a:srgbClr val="990033"/>
                </a:solidFill>
                <a:latin typeface="Arial" charset="0"/>
              </a:rPr>
              <a:t> </a:t>
            </a:r>
            <a:r>
              <a:rPr lang="en-US" b="1" u="sng">
                <a:solidFill>
                  <a:srgbClr val="FFFF00"/>
                </a:solidFill>
                <a:latin typeface="Arial" charset="0"/>
              </a:rPr>
              <a:t>LUYỆN TỪ VÀ CÂU</a:t>
            </a:r>
          </a:p>
        </p:txBody>
      </p:sp>
      <p:sp>
        <p:nvSpPr>
          <p:cNvPr id="11271" name="Text Box 10"/>
          <p:cNvSpPr txBox="1">
            <a:spLocks noChangeArrowheads="1"/>
          </p:cNvSpPr>
          <p:nvPr/>
        </p:nvSpPr>
        <p:spPr bwMode="auto">
          <a:xfrm>
            <a:off x="2057400" y="838200"/>
            <a:ext cx="5486400" cy="366713"/>
          </a:xfrm>
          <a:prstGeom prst="rect">
            <a:avLst/>
          </a:prstGeom>
          <a:noFill/>
          <a:ln w="9525">
            <a:noFill/>
            <a:miter lim="800000"/>
            <a:headEnd/>
            <a:tailEnd/>
          </a:ln>
        </p:spPr>
        <p:txBody>
          <a:bodyPr>
            <a:spAutoFit/>
          </a:bodyPr>
          <a:lstStyle/>
          <a:p>
            <a:pPr algn="ctr">
              <a:spcBef>
                <a:spcPct val="50000"/>
              </a:spcBef>
            </a:pPr>
            <a:r>
              <a:rPr lang="en-US">
                <a:latin typeface="Arial" charset="0"/>
              </a:rPr>
              <a:t> </a:t>
            </a:r>
            <a:r>
              <a:rPr lang="en-US" b="1">
                <a:latin typeface="Arial" charset="0"/>
              </a:rPr>
              <a:t> </a:t>
            </a:r>
            <a:r>
              <a:rPr lang="en-US" b="1">
                <a:solidFill>
                  <a:srgbClr val="FFFF00"/>
                </a:solidFill>
                <a:latin typeface="Arial" charset="0"/>
              </a:rPr>
              <a:t>MỞ RỘNG VỐN TỪ: TRẬT TỰ- AN NINH</a:t>
            </a:r>
          </a:p>
        </p:txBody>
      </p:sp>
      <p:sp>
        <p:nvSpPr>
          <p:cNvPr id="10252" name="Text Box 12"/>
          <p:cNvSpPr txBox="1">
            <a:spLocks noChangeArrowheads="1"/>
          </p:cNvSpPr>
          <p:nvPr/>
        </p:nvSpPr>
        <p:spPr bwMode="auto">
          <a:xfrm>
            <a:off x="914400" y="1447800"/>
            <a:ext cx="7239000" cy="915988"/>
          </a:xfrm>
          <a:prstGeom prst="rect">
            <a:avLst/>
          </a:prstGeom>
          <a:noFill/>
          <a:ln w="9525">
            <a:noFill/>
            <a:miter lim="800000"/>
            <a:headEnd/>
            <a:tailEnd/>
          </a:ln>
        </p:spPr>
        <p:txBody>
          <a:bodyPr>
            <a:spAutoFit/>
          </a:bodyPr>
          <a:lstStyle/>
          <a:p>
            <a:pPr>
              <a:spcBef>
                <a:spcPct val="50000"/>
              </a:spcBef>
            </a:pPr>
            <a:r>
              <a:rPr lang="en-US" b="1" u="sng">
                <a:solidFill>
                  <a:srgbClr val="FF9900"/>
                </a:solidFill>
                <a:latin typeface="Arial" charset="0"/>
              </a:rPr>
              <a:t>Bài 3</a:t>
            </a:r>
            <a:r>
              <a:rPr lang="en-US">
                <a:latin typeface="Arial" charset="0"/>
              </a:rPr>
              <a:t> </a:t>
            </a:r>
            <a:r>
              <a:rPr lang="en-US">
                <a:solidFill>
                  <a:srgbClr val="FF66CC"/>
                </a:solidFill>
                <a:latin typeface="Arial" charset="0"/>
              </a:rPr>
              <a:t>  Xếp các từ ngữ sau đây vào nhóm thích hợp: công an, đồn biên phòng, toà án, xét xử, bảo mật, cảnh giác, cơ quan an ninh, giữ bí mật, thẩm phán.</a:t>
            </a:r>
          </a:p>
        </p:txBody>
      </p:sp>
      <p:sp>
        <p:nvSpPr>
          <p:cNvPr id="11273" name="Text Box 36"/>
          <p:cNvSpPr txBox="1">
            <a:spLocks noChangeArrowheads="1"/>
          </p:cNvSpPr>
          <p:nvPr/>
        </p:nvSpPr>
        <p:spPr bwMode="auto">
          <a:xfrm>
            <a:off x="1066800" y="2590800"/>
            <a:ext cx="71628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graphicFrame>
        <p:nvGraphicFramePr>
          <p:cNvPr id="10295" name="Group 55"/>
          <p:cNvGraphicFramePr>
            <a:graphicFrameLocks noGrp="1"/>
          </p:cNvGraphicFramePr>
          <p:nvPr/>
        </p:nvGraphicFramePr>
        <p:xfrm>
          <a:off x="685800" y="2590800"/>
          <a:ext cx="7924800" cy="3078163"/>
        </p:xfrm>
        <a:graphic>
          <a:graphicData uri="http://schemas.openxmlformats.org/drawingml/2006/table">
            <a:tbl>
              <a:tblPr/>
              <a:tblGrid>
                <a:gridCol w="3962400"/>
                <a:gridCol w="3962400"/>
              </a:tblGrid>
              <a:tr h="155432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charset="0"/>
                        </a:rPr>
                        <a:t>Từ ngữ chỉ người, cơ quan, tổ chức thực hiện công việc bảo vệ trật tự, an ninh.</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Verdana" pitchFamily="34" charset="0"/>
                          <a:cs typeface="Arial" charset="0"/>
                        </a:rPr>
                        <a:t>Từ ngữ chỉ hoạt động bảo vệ trật tự, an ninh hoặc yêu cầu của việc bảo vệ trật tự, an ninh.</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384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Công an, đồn biên phòng, toà án, cơ quan an ninh, thẩm phán,…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Xét xử, bảo mật, cảnh giác, giữ bí mật,…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252"/>
                                        </p:tgtEl>
                                        <p:attrNameLst>
                                          <p:attrName>style.visibility</p:attrName>
                                        </p:attrNameLst>
                                      </p:cBhvr>
                                      <p:to>
                                        <p:strVal val="visible"/>
                                      </p:to>
                                    </p:set>
                                    <p:animEffect transition="in" filter="wheel(4)">
                                      <p:cBhvr>
                                        <p:cTn id="7" dur="2000"/>
                                        <p:tgtEl>
                                          <p:spTgt spid="10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10295"/>
                                        </p:tgtEl>
                                        <p:attrNameLst>
                                          <p:attrName>style.visibility</p:attrName>
                                        </p:attrNameLst>
                                      </p:cBhvr>
                                      <p:to>
                                        <p:strVal val="visible"/>
                                      </p:to>
                                    </p:set>
                                    <p:animEffect transition="in" filter="barn(inHorizontal)">
                                      <p:cBhvr>
                                        <p:cTn id="12" dur="500"/>
                                        <p:tgtEl>
                                          <p:spTgt spid="10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2" grpId="0"/>
    </p:bld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Cliff</Template>
  <TotalTime>285</TotalTime>
  <Words>1659</Words>
  <Application>Microsoft Office PowerPoint</Application>
  <PresentationFormat>On-screen Show (4:3)</PresentationFormat>
  <Paragraphs>129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Verdana</vt:lpstr>
      <vt:lpstr>Arial</vt:lpstr>
      <vt:lpstr>Wingdings</vt:lpstr>
      <vt:lpstr>Calibri</vt:lpstr>
      <vt:lpstr>Cliff</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0902237997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CANH THINH</dc:creator>
  <cp:lastModifiedBy>CSTeam</cp:lastModifiedBy>
  <cp:revision>39</cp:revision>
  <dcterms:created xsi:type="dcterms:W3CDTF">2011-02-13T08:28:52Z</dcterms:created>
  <dcterms:modified xsi:type="dcterms:W3CDTF">2016-06-30T03:20:04Z</dcterms:modified>
</cp:coreProperties>
</file>